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7"/>
  </p:notesMasterIdLst>
  <p:handoutMasterIdLst>
    <p:handoutMasterId r:id="rId58"/>
  </p:handoutMasterIdLst>
  <p:sldIdLst>
    <p:sldId id="500" r:id="rId3"/>
    <p:sldId id="785" r:id="rId4"/>
    <p:sldId id="786" r:id="rId5"/>
    <p:sldId id="788" r:id="rId6"/>
    <p:sldId id="789" r:id="rId7"/>
    <p:sldId id="790" r:id="rId8"/>
    <p:sldId id="791" r:id="rId9"/>
    <p:sldId id="834" r:id="rId10"/>
    <p:sldId id="793" r:id="rId11"/>
    <p:sldId id="835" r:id="rId12"/>
    <p:sldId id="838" r:id="rId13"/>
    <p:sldId id="836" r:id="rId14"/>
    <p:sldId id="839" r:id="rId15"/>
    <p:sldId id="837" r:id="rId16"/>
    <p:sldId id="840" r:id="rId17"/>
    <p:sldId id="794" r:id="rId18"/>
    <p:sldId id="795" r:id="rId19"/>
    <p:sldId id="796" r:id="rId20"/>
    <p:sldId id="797" r:id="rId21"/>
    <p:sldId id="841" r:id="rId22"/>
    <p:sldId id="798" r:id="rId23"/>
    <p:sldId id="799" r:id="rId24"/>
    <p:sldId id="802" r:id="rId25"/>
    <p:sldId id="804" r:id="rId26"/>
    <p:sldId id="803" r:id="rId27"/>
    <p:sldId id="805" r:id="rId28"/>
    <p:sldId id="806" r:id="rId29"/>
    <p:sldId id="807" r:id="rId30"/>
    <p:sldId id="808" r:id="rId31"/>
    <p:sldId id="810" r:id="rId32"/>
    <p:sldId id="809" r:id="rId33"/>
    <p:sldId id="842" r:id="rId34"/>
    <p:sldId id="811" r:id="rId35"/>
    <p:sldId id="735" r:id="rId36"/>
    <p:sldId id="812" r:id="rId37"/>
    <p:sldId id="813" r:id="rId38"/>
    <p:sldId id="814" r:id="rId39"/>
    <p:sldId id="815" r:id="rId40"/>
    <p:sldId id="816" r:id="rId41"/>
    <p:sldId id="817" r:id="rId42"/>
    <p:sldId id="819" r:id="rId43"/>
    <p:sldId id="820" r:id="rId44"/>
    <p:sldId id="843" r:id="rId45"/>
    <p:sldId id="844" r:id="rId46"/>
    <p:sldId id="845" r:id="rId47"/>
    <p:sldId id="846" r:id="rId48"/>
    <p:sldId id="825" r:id="rId49"/>
    <p:sldId id="826" r:id="rId50"/>
    <p:sldId id="827" r:id="rId51"/>
    <p:sldId id="828" r:id="rId52"/>
    <p:sldId id="829" r:id="rId53"/>
    <p:sldId id="830" r:id="rId54"/>
    <p:sldId id="832" r:id="rId55"/>
    <p:sldId id="681" r:id="rId56"/>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00"/>
    <a:srgbClr val="C0C0C4"/>
    <a:srgbClr val="678DC5"/>
    <a:srgbClr val="3E67A4"/>
    <a:srgbClr val="3E8DC5"/>
    <a:srgbClr val="5F5F65"/>
    <a:srgbClr val="7E7E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4254" autoAdjust="0"/>
  </p:normalViewPr>
  <p:slideViewPr>
    <p:cSldViewPr snapToGrid="0">
      <p:cViewPr varScale="1">
        <p:scale>
          <a:sx n="88" d="100"/>
          <a:sy n="88" d="100"/>
        </p:scale>
        <p:origin x="-798" y="-96"/>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41.xml"/><Relationship Id="rId13" Type="http://schemas.openxmlformats.org/officeDocument/2006/relationships/slide" Target="slides/slide46.xml"/><Relationship Id="rId18" Type="http://schemas.openxmlformats.org/officeDocument/2006/relationships/slide" Target="slides/slide51.xml"/><Relationship Id="rId3" Type="http://schemas.openxmlformats.org/officeDocument/2006/relationships/slide" Target="slides/slide36.xml"/><Relationship Id="rId7" Type="http://schemas.openxmlformats.org/officeDocument/2006/relationships/slide" Target="slides/slide40.xml"/><Relationship Id="rId12" Type="http://schemas.openxmlformats.org/officeDocument/2006/relationships/slide" Target="slides/slide45.xml"/><Relationship Id="rId17" Type="http://schemas.openxmlformats.org/officeDocument/2006/relationships/slide" Target="slides/slide50.xml"/><Relationship Id="rId2" Type="http://schemas.openxmlformats.org/officeDocument/2006/relationships/slide" Target="slides/slide35.xml"/><Relationship Id="rId16" Type="http://schemas.openxmlformats.org/officeDocument/2006/relationships/slide" Target="slides/slide49.xml"/><Relationship Id="rId20" Type="http://schemas.openxmlformats.org/officeDocument/2006/relationships/slide" Target="slides/slide53.xml"/><Relationship Id="rId1" Type="http://schemas.openxmlformats.org/officeDocument/2006/relationships/slide" Target="slides/slide34.xml"/><Relationship Id="rId6" Type="http://schemas.openxmlformats.org/officeDocument/2006/relationships/slide" Target="slides/slide39.xml"/><Relationship Id="rId11" Type="http://schemas.openxmlformats.org/officeDocument/2006/relationships/slide" Target="slides/slide44.xml"/><Relationship Id="rId5" Type="http://schemas.openxmlformats.org/officeDocument/2006/relationships/slide" Target="slides/slide38.xml"/><Relationship Id="rId15" Type="http://schemas.openxmlformats.org/officeDocument/2006/relationships/slide" Target="slides/slide48.xml"/><Relationship Id="rId10" Type="http://schemas.openxmlformats.org/officeDocument/2006/relationships/slide" Target="slides/slide43.xml"/><Relationship Id="rId19" Type="http://schemas.openxmlformats.org/officeDocument/2006/relationships/slide" Target="slides/slide52.xml"/><Relationship Id="rId4" Type="http://schemas.openxmlformats.org/officeDocument/2006/relationships/slide" Target="slides/slide37.xml"/><Relationship Id="rId9" Type="http://schemas.openxmlformats.org/officeDocument/2006/relationships/slide" Target="slides/slide42.xml"/><Relationship Id="rId14"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BCC1ECAD-6CE1-4897-9CEF-F2ECC9BEA19E}"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280589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FB004549-1125-4930-988B-40FFE37DB1EA}" type="slidenum">
              <a:rPr lang="en-US"/>
              <a:pPr>
                <a:defRPr/>
              </a:pPr>
              <a:t>‹#›</a:t>
            </a:fld>
            <a:endParaRPr lang="en-US" dirty="0"/>
          </a:p>
        </p:txBody>
      </p:sp>
      <p:sp>
        <p:nvSpPr>
          <p:cNvPr id="317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7663086"/>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fld id="{F9034988-36DD-4D34-B1CE-37AB851117A5}" type="slidenum">
              <a:rPr lang="en-US" smtClean="0"/>
              <a:pPr/>
              <a:t>1</a:t>
            </a:fld>
            <a:endParaRPr lang="en-US" dirty="0"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404813" y="4378325"/>
            <a:ext cx="6121400" cy="4252913"/>
          </a:xfrm>
          <a:noFill/>
          <a:ln/>
        </p:spPr>
        <p:txBody>
          <a:bodyPr/>
          <a:lstStyle/>
          <a:p>
            <a:pPr>
              <a:buFontTx/>
              <a:buNone/>
            </a:pPr>
            <a:r>
              <a:rPr lang="en-US" b="1" dirty="0" smtClean="0"/>
              <a:t>Cisco Networking Academy program</a:t>
            </a:r>
          </a:p>
          <a:p>
            <a:pPr eaLnBrk="1" hangingPunct="1">
              <a:buFontTx/>
              <a:buNone/>
            </a:pPr>
            <a:r>
              <a:rPr lang="en-US" b="1" dirty="0" smtClean="0"/>
              <a:t>Routing Protocols</a:t>
            </a:r>
          </a:p>
          <a:p>
            <a:pPr>
              <a:buFontTx/>
              <a:buNone/>
            </a:pPr>
            <a:r>
              <a:rPr lang="en-US" sz="1300" b="1" dirty="0" smtClean="0"/>
              <a:t>Chapter 4: Routing Concepts</a:t>
            </a:r>
            <a:endParaRPr lang="en-GB" b="1"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14</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15</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4.1.2.1  Connect to a Network </a:t>
            </a:r>
            <a:endParaRPr lang="en-US" b="1" dirty="0" smtClean="0"/>
          </a:p>
          <a:p>
            <a:pPr>
              <a:buFontTx/>
              <a:buNone/>
            </a:pPr>
            <a:endParaRPr lang="en-US" b="1"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4.1.2.2 Default Gateways</a:t>
            </a:r>
            <a:endParaRPr lang="en-US" b="1" dirty="0" smtClean="0"/>
          </a:p>
          <a:p>
            <a:pPr>
              <a:buFontTx/>
              <a:buNone/>
            </a:pPr>
            <a:endParaRPr lang="en-US" b="1"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18</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4.1.2.3 Document Network Addressing</a:t>
            </a:r>
            <a:endParaRPr lang="en-US" b="1" dirty="0" smtClean="0"/>
          </a:p>
          <a:p>
            <a:pPr>
              <a:buFontTx/>
              <a:buNone/>
            </a:pPr>
            <a:endParaRPr lang="en-US" b="1"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19</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4.1.2.4 Enable IP on a Host</a:t>
            </a:r>
            <a:endParaRPr lang="en-US" b="1"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21</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4.1.2.5 Device LEDs</a:t>
            </a:r>
            <a:endParaRPr lang="en-US" b="1"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4.1 Initial Router Configuration</a:t>
            </a:r>
          </a:p>
          <a:p>
            <a:pPr>
              <a:buFontTx/>
              <a:buNone/>
            </a:pPr>
            <a:r>
              <a:rPr lang="en-US" b="1" dirty="0" smtClean="0"/>
              <a:t>4.1.1 Function of a Router</a:t>
            </a:r>
          </a:p>
          <a:p>
            <a:pPr>
              <a:buFontTx/>
              <a:buNone/>
            </a:pPr>
            <a:r>
              <a:rPr lang="en-US" b="1" dirty="0" smtClean="0"/>
              <a:t>4.1.1.1 Characteristics of a Network</a:t>
            </a:r>
          </a:p>
          <a:p>
            <a:pPr>
              <a:buFontTx/>
              <a:buNone/>
            </a:pPr>
            <a:endParaRPr lang="en-US" b="1"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22</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4.1.2 Connect Devices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4.1.2.6 </a:t>
            </a:r>
            <a:r>
              <a:rPr lang="en-US" dirty="0" smtClean="0"/>
              <a:t>Console Access</a:t>
            </a:r>
            <a:endParaRPr lang="en-US" b="1"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4.1.3</a:t>
            </a:r>
            <a:r>
              <a:rPr lang="en-US" b="1" baseline="0" dirty="0" smtClean="0"/>
              <a:t> Basic Settings on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4.1.3.1 </a:t>
            </a:r>
            <a:r>
              <a:rPr lang="en-US" dirty="0" smtClean="0"/>
              <a:t>Configure Basic Router Settings </a:t>
            </a:r>
            <a:endParaRPr lang="en-US" b="1"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24</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4.1.3</a:t>
            </a:r>
            <a:r>
              <a:rPr lang="en-US" b="1" baseline="0" dirty="0" smtClean="0"/>
              <a:t> Basic Settings on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4.1.3.3 </a:t>
            </a:r>
            <a:r>
              <a:rPr lang="en-US" dirty="0" smtClean="0"/>
              <a:t>Configure Router Interfaces</a:t>
            </a:r>
            <a:endParaRPr lang="en-US" b="1"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25</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4.1.3</a:t>
            </a:r>
            <a:r>
              <a:rPr lang="en-US" b="1" baseline="0" dirty="0" smtClean="0"/>
              <a:t> Basic Settings on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4.1.3.3 </a:t>
            </a:r>
            <a:r>
              <a:rPr lang="en-US" dirty="0" smtClean="0"/>
              <a:t>Configure an IPv6 Router Interface</a:t>
            </a:r>
            <a:endParaRPr lang="en-US" b="1"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4.1.3</a:t>
            </a:r>
            <a:r>
              <a:rPr lang="en-US" b="1" baseline="0" dirty="0" smtClean="0"/>
              <a:t> Basic Settings on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4.1.3.4 </a:t>
            </a:r>
            <a:r>
              <a:rPr lang="en-US" dirty="0" smtClean="0"/>
              <a:t>Configure</a:t>
            </a:r>
            <a:r>
              <a:rPr lang="en-US" baseline="0" dirty="0" smtClean="0"/>
              <a:t> a Loopback Interface</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4.1.3.5 Packet Tracer – Configuring IPv4 and IPv6 Interfaces</a:t>
            </a:r>
            <a:endParaRPr lang="en-US" b="1"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4.1.4</a:t>
            </a:r>
            <a:r>
              <a:rPr lang="en-US" b="1" baseline="0" dirty="0" smtClean="0"/>
              <a:t> Verify Connectivity of Directly Connected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4.1.4.1 </a:t>
            </a:r>
            <a:r>
              <a:rPr lang="en-US" dirty="0" smtClean="0"/>
              <a:t>Verify Interface Settings</a:t>
            </a:r>
            <a:endParaRPr lang="en-US" b="1"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28</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4.1.4</a:t>
            </a:r>
            <a:r>
              <a:rPr lang="en-US" b="1" baseline="0" dirty="0" smtClean="0"/>
              <a:t> Verify Connectivity of Directly Connected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err="1" smtClean="0"/>
              <a:t>4.1.4.2</a:t>
            </a:r>
            <a:r>
              <a:rPr lang="en-US" b="0" baseline="0" dirty="0" err="1" smtClean="0"/>
              <a:t>.Verify</a:t>
            </a:r>
            <a:r>
              <a:rPr lang="en-US" b="0" baseline="0" dirty="0" smtClean="0"/>
              <a:t> IPv6 </a:t>
            </a:r>
            <a:r>
              <a:rPr lang="en-US" dirty="0" smtClean="0"/>
              <a:t>Interface Settings</a:t>
            </a:r>
            <a:endParaRPr lang="en-US" b="1"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29</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4.1.4</a:t>
            </a:r>
            <a:r>
              <a:rPr lang="en-US" b="1" baseline="0" dirty="0" smtClean="0"/>
              <a:t> Verify Connectivity of Directly Connected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4.1.4.3 Filter Show Command Output</a:t>
            </a:r>
            <a:endParaRPr lang="en-US" b="1"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30</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4.1.4</a:t>
            </a:r>
            <a:r>
              <a:rPr lang="en-US" b="1" baseline="0" dirty="0" smtClean="0"/>
              <a:t> Verify Connectivity of Directly Connected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4.1.4.4 Command History Feature</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4.1.4.5 Packet Tracer – Configuring and Verifying a Small Network</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4.1.4.6 Lab – Configuring Basic Router Settings with IOS CLI</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4.1.4.7 Lab – Configuring Basic Router Settings with CCP</a:t>
            </a:r>
            <a:endParaRPr lang="en-US" b="1"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31</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4.2.1 </a:t>
            </a:r>
            <a:r>
              <a:rPr lang="en-US" sz="1200" dirty="0" smtClean="0"/>
              <a:t>Switching Packets between Networks</a:t>
            </a:r>
            <a:endParaRPr lang="en-US" b="1" baseline="0"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4.2.1.1 </a:t>
            </a:r>
            <a:r>
              <a:rPr lang="en-US" dirty="0" smtClean="0"/>
              <a:t>Router Switching Functions</a:t>
            </a:r>
            <a:endParaRPr lang="en-US" b="1"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4.1.1.2</a:t>
            </a:r>
            <a:r>
              <a:rPr lang="en-US" b="1" baseline="0" dirty="0" smtClean="0"/>
              <a:t> Why Routing?</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32</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4.2.1 </a:t>
            </a:r>
            <a:r>
              <a:rPr lang="en-US" sz="1200" dirty="0" smtClean="0"/>
              <a:t>Switching Packets between Networks</a:t>
            </a:r>
            <a:endParaRPr lang="en-US" b="1" baseline="0"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4.2.1.1 </a:t>
            </a:r>
            <a:r>
              <a:rPr lang="en-US" dirty="0" smtClean="0"/>
              <a:t>Router Switching Functions</a:t>
            </a:r>
            <a:endParaRPr lang="en-US" b="1"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4.2.1 </a:t>
            </a:r>
            <a:r>
              <a:rPr lang="en-US" sz="1200" dirty="0" smtClean="0"/>
              <a:t>Switching Packets between Networks</a:t>
            </a:r>
            <a:endParaRPr lang="en-US" b="1" baseline="0"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baseline="0" dirty="0" smtClean="0"/>
              <a:t>4.2.1.2  </a:t>
            </a:r>
            <a:r>
              <a:rPr lang="en-US" dirty="0" smtClean="0"/>
              <a:t>Send a Packet</a:t>
            </a:r>
            <a:endParaRPr lang="en-US" b="1"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34</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4.2.1 </a:t>
            </a:r>
            <a:r>
              <a:rPr lang="en-US" sz="1200" dirty="0" smtClean="0"/>
              <a:t>Switching Packets between Networks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1" baseline="0" dirty="0" smtClean="0"/>
              <a:t>4.2.1.3 Forward to the Next Hop</a:t>
            </a:r>
            <a:endParaRPr lang="en-US" b="1" baseline="0" dirty="0" smtClean="0"/>
          </a:p>
          <a:p>
            <a:pPr>
              <a:lnSpc>
                <a:spcPct val="80000"/>
              </a:lnSpc>
              <a:buFontTx/>
              <a:buNone/>
            </a:pPr>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35</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4.2.1 </a:t>
            </a:r>
            <a:r>
              <a:rPr lang="en-US" sz="1200" dirty="0" smtClean="0"/>
              <a:t>Switching Packets between Networks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1" baseline="0" dirty="0" smtClean="0"/>
              <a:t>4.2.1.4 Packet Routing</a:t>
            </a: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36</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4.2.1 </a:t>
            </a:r>
            <a:r>
              <a:rPr lang="en-US" sz="1200" dirty="0" smtClean="0"/>
              <a:t>Switching Packets between Networks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1" baseline="0" dirty="0" smtClean="0"/>
              <a:t>4.2.1.5 Reach the Destination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1" baseline="0" dirty="0" smtClean="0"/>
              <a:t>4.2.1.6 Activity – Match Layer 2 and Layer 3 Addressing</a:t>
            </a:r>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37</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4.2.2</a:t>
            </a:r>
            <a:r>
              <a:rPr lang="en-US" b="1" baseline="0" dirty="0" smtClean="0"/>
              <a:t> Path Determination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4.2.2.1 Routing Decisions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38</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4.2.2</a:t>
            </a:r>
            <a:r>
              <a:rPr lang="en-US" b="1" baseline="0" dirty="0" smtClean="0"/>
              <a:t> Path Determination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4.2.2.2 Best Path</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39</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4.2.2</a:t>
            </a:r>
            <a:r>
              <a:rPr lang="en-US" b="1" baseline="0" dirty="0" smtClean="0"/>
              <a:t> Path Determination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4.2.2.3 Load Balancing</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40</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4.2.2</a:t>
            </a:r>
            <a:r>
              <a:rPr lang="en-US" b="1" baseline="0" dirty="0" smtClean="0"/>
              <a:t> Path Determination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4.2.2.4 Administrative Distance</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41</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4.3.1 </a:t>
            </a:r>
            <a:r>
              <a:rPr lang="en-US" b="0" dirty="0" smtClean="0"/>
              <a:t>Analyze the Routing</a:t>
            </a:r>
            <a:r>
              <a:rPr lang="en-US" b="0" baseline="0" dirty="0" smtClean="0"/>
              <a:t> Table</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4.3.1.1 The Routing Table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4</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4.1.1.3</a:t>
            </a:r>
            <a:r>
              <a:rPr lang="en-US" b="1" baseline="0" dirty="0" smtClean="0"/>
              <a:t> Routers are Computers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42</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4.3.1 </a:t>
            </a:r>
            <a:r>
              <a:rPr lang="en-US" b="0" dirty="0" smtClean="0"/>
              <a:t>Analyze the Routing</a:t>
            </a:r>
            <a:r>
              <a:rPr lang="en-US" b="0" baseline="0" dirty="0" smtClean="0"/>
              <a:t> Table</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4.3.1.2 Routing Table Sources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015">
              <a:defRPr sz="2400">
                <a:solidFill>
                  <a:schemeClr val="tx1"/>
                </a:solidFill>
                <a:latin typeface="Arial" charset="0"/>
                <a:ea typeface="ＭＳ Ｐゴシック" charset="0"/>
                <a:cs typeface="ＭＳ Ｐゴシック" charset="0"/>
              </a:defRPr>
            </a:lvl1pPr>
            <a:lvl2pPr marL="725453" indent="-279020" defTabSz="882015">
              <a:defRPr sz="2400">
                <a:solidFill>
                  <a:schemeClr val="tx1"/>
                </a:solidFill>
                <a:latin typeface="Arial" charset="0"/>
                <a:ea typeface="ＭＳ Ｐゴシック" charset="0"/>
              </a:defRPr>
            </a:lvl2pPr>
            <a:lvl3pPr marL="1116080" indent="-223216" defTabSz="882015">
              <a:defRPr sz="2400">
                <a:solidFill>
                  <a:schemeClr val="tx1"/>
                </a:solidFill>
                <a:latin typeface="Arial" charset="0"/>
                <a:ea typeface="ＭＳ Ｐゴシック" charset="0"/>
              </a:defRPr>
            </a:lvl3pPr>
            <a:lvl4pPr marL="1562513" indent="-223216" defTabSz="882015">
              <a:defRPr sz="2400">
                <a:solidFill>
                  <a:schemeClr val="tx1"/>
                </a:solidFill>
                <a:latin typeface="Arial" charset="0"/>
                <a:ea typeface="ＭＳ Ｐゴシック" charset="0"/>
              </a:defRPr>
            </a:lvl4pPr>
            <a:lvl5pPr marL="2008946" indent="-223216" defTabSz="882015">
              <a:defRPr sz="2400">
                <a:solidFill>
                  <a:schemeClr val="tx1"/>
                </a:solidFill>
                <a:latin typeface="Arial" charset="0"/>
                <a:ea typeface="ＭＳ Ｐゴシック" charset="0"/>
              </a:defRPr>
            </a:lvl5pPr>
            <a:lvl6pPr marL="2455378"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01810"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48242"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794675"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EF8B33C-618A-9A4E-8C0E-4362A21D85E1}" type="slidenum">
              <a:rPr lang="en-US" sz="800"/>
              <a:pPr/>
              <a:t>43</a:t>
            </a:fld>
            <a:endParaRPr lang="en-US" sz="800" dirty="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6.2.2.1</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015">
              <a:defRPr sz="2400">
                <a:solidFill>
                  <a:schemeClr val="tx1"/>
                </a:solidFill>
                <a:latin typeface="Arial" charset="0"/>
                <a:ea typeface="ＭＳ Ｐゴシック" charset="0"/>
                <a:cs typeface="ＭＳ Ｐゴシック" charset="0"/>
              </a:defRPr>
            </a:lvl1pPr>
            <a:lvl2pPr marL="725453" indent="-279020" defTabSz="882015">
              <a:defRPr sz="2400">
                <a:solidFill>
                  <a:schemeClr val="tx1"/>
                </a:solidFill>
                <a:latin typeface="Arial" charset="0"/>
                <a:ea typeface="ＭＳ Ｐゴシック" charset="0"/>
              </a:defRPr>
            </a:lvl2pPr>
            <a:lvl3pPr marL="1116080" indent="-223216" defTabSz="882015">
              <a:defRPr sz="2400">
                <a:solidFill>
                  <a:schemeClr val="tx1"/>
                </a:solidFill>
                <a:latin typeface="Arial" charset="0"/>
                <a:ea typeface="ＭＳ Ｐゴシック" charset="0"/>
              </a:defRPr>
            </a:lvl3pPr>
            <a:lvl4pPr marL="1562513" indent="-223216" defTabSz="882015">
              <a:defRPr sz="2400">
                <a:solidFill>
                  <a:schemeClr val="tx1"/>
                </a:solidFill>
                <a:latin typeface="Arial" charset="0"/>
                <a:ea typeface="ＭＳ Ｐゴシック" charset="0"/>
              </a:defRPr>
            </a:lvl4pPr>
            <a:lvl5pPr marL="2008946" indent="-223216" defTabSz="882015">
              <a:defRPr sz="2400">
                <a:solidFill>
                  <a:schemeClr val="tx1"/>
                </a:solidFill>
                <a:latin typeface="Arial" charset="0"/>
                <a:ea typeface="ＭＳ Ｐゴシック" charset="0"/>
              </a:defRPr>
            </a:lvl5pPr>
            <a:lvl6pPr marL="2455378"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01810"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48242"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794675"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26B2DB4-5C8B-7448-B216-893CDCF38DED}" type="slidenum">
              <a:rPr lang="en-US" sz="800"/>
              <a:pPr/>
              <a:t>44</a:t>
            </a:fld>
            <a:endParaRPr lang="en-US" sz="800"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6.2.2.2</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015">
              <a:defRPr sz="2400">
                <a:solidFill>
                  <a:schemeClr val="tx1"/>
                </a:solidFill>
                <a:latin typeface="Arial" charset="0"/>
                <a:ea typeface="ＭＳ Ｐゴシック" charset="0"/>
                <a:cs typeface="ＭＳ Ｐゴシック" charset="0"/>
              </a:defRPr>
            </a:lvl1pPr>
            <a:lvl2pPr marL="725453" indent="-279020" defTabSz="882015">
              <a:defRPr sz="2400">
                <a:solidFill>
                  <a:schemeClr val="tx1"/>
                </a:solidFill>
                <a:latin typeface="Arial" charset="0"/>
                <a:ea typeface="ＭＳ Ｐゴシック" charset="0"/>
              </a:defRPr>
            </a:lvl2pPr>
            <a:lvl3pPr marL="1116080" indent="-223216" defTabSz="882015">
              <a:defRPr sz="2400">
                <a:solidFill>
                  <a:schemeClr val="tx1"/>
                </a:solidFill>
                <a:latin typeface="Arial" charset="0"/>
                <a:ea typeface="ＭＳ Ｐゴシック" charset="0"/>
              </a:defRPr>
            </a:lvl3pPr>
            <a:lvl4pPr marL="1562513" indent="-223216" defTabSz="882015">
              <a:defRPr sz="2400">
                <a:solidFill>
                  <a:schemeClr val="tx1"/>
                </a:solidFill>
                <a:latin typeface="Arial" charset="0"/>
                <a:ea typeface="ＭＳ Ｐゴシック" charset="0"/>
              </a:defRPr>
            </a:lvl4pPr>
            <a:lvl5pPr marL="2008946" indent="-223216" defTabSz="882015">
              <a:defRPr sz="2400">
                <a:solidFill>
                  <a:schemeClr val="tx1"/>
                </a:solidFill>
                <a:latin typeface="Arial" charset="0"/>
                <a:ea typeface="ＭＳ Ｐゴシック" charset="0"/>
              </a:defRPr>
            </a:lvl5pPr>
            <a:lvl6pPr marL="2455378"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01810"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48242"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794675"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67AFF75-1397-2B43-AD5D-288B91251914}" type="slidenum">
              <a:rPr lang="en-US" sz="800"/>
              <a:pPr/>
              <a:t>45</a:t>
            </a:fld>
            <a:endParaRPr lang="en-US" sz="800"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6.2.2.3</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015">
              <a:defRPr sz="2400">
                <a:solidFill>
                  <a:schemeClr val="tx1"/>
                </a:solidFill>
                <a:latin typeface="Arial" charset="0"/>
                <a:ea typeface="ＭＳ Ｐゴシック" charset="0"/>
                <a:cs typeface="ＭＳ Ｐゴシック" charset="0"/>
              </a:defRPr>
            </a:lvl1pPr>
            <a:lvl2pPr marL="725453" indent="-279020" defTabSz="882015">
              <a:defRPr sz="2400">
                <a:solidFill>
                  <a:schemeClr val="tx1"/>
                </a:solidFill>
                <a:latin typeface="Arial" charset="0"/>
                <a:ea typeface="ＭＳ Ｐゴシック" charset="0"/>
              </a:defRPr>
            </a:lvl2pPr>
            <a:lvl3pPr marL="1116080" indent="-223216" defTabSz="882015">
              <a:defRPr sz="2400">
                <a:solidFill>
                  <a:schemeClr val="tx1"/>
                </a:solidFill>
                <a:latin typeface="Arial" charset="0"/>
                <a:ea typeface="ＭＳ Ｐゴシック" charset="0"/>
              </a:defRPr>
            </a:lvl3pPr>
            <a:lvl4pPr marL="1562513" indent="-223216" defTabSz="882015">
              <a:defRPr sz="2400">
                <a:solidFill>
                  <a:schemeClr val="tx1"/>
                </a:solidFill>
                <a:latin typeface="Arial" charset="0"/>
                <a:ea typeface="ＭＳ Ｐゴシック" charset="0"/>
              </a:defRPr>
            </a:lvl4pPr>
            <a:lvl5pPr marL="2008946" indent="-223216" defTabSz="882015">
              <a:defRPr sz="2400">
                <a:solidFill>
                  <a:schemeClr val="tx1"/>
                </a:solidFill>
                <a:latin typeface="Arial" charset="0"/>
                <a:ea typeface="ＭＳ Ｐゴシック" charset="0"/>
              </a:defRPr>
            </a:lvl5pPr>
            <a:lvl6pPr marL="2455378"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01810"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348242"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794675" indent="-223216" algn="ctr" defTabSz="882015"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3FA1ED9-2908-6C41-8222-345CFCD2C85A}" type="slidenum">
              <a:rPr lang="en-US" sz="800"/>
              <a:pPr/>
              <a:t>46</a:t>
            </a:fld>
            <a:endParaRPr lang="en-US" sz="800"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6.2.2.4</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47</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4.3.2 Directly Connected Routes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4.3.2.4 Directly Connected IPv6 Example</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4.3.2.5 Packet Tracer – Investigating Directly Connected Routes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48</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 Statically Learned Routes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4.3.3.1 Static Routes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49</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 Statically Learned Routes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4.3.3.2 Static Routes Examples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50</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 Statically Learned Routes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4.3.3.3 Static IPv6 Route Example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51</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 Dynamic Routing Protocols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4.3.4.1 Dynamic Routing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5</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4.1.1.3</a:t>
            </a:r>
            <a:r>
              <a:rPr lang="en-US" b="1" baseline="0" dirty="0" smtClean="0"/>
              <a:t> Routers are Computers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52</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 Dynamic Routing Protocols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4.3.4.2 IPv4  Routing Protocols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53</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dirty="0" smtClean="0"/>
              <a:t>4.3 Router Operation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 Dynamic Routing Protocols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0" baseline="0" dirty="0" smtClean="0"/>
              <a:t>4.3.4.4 IPv6 Routing Protocols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4.1.1.4</a:t>
            </a:r>
            <a:r>
              <a:rPr lang="en-US" b="1" baseline="0" dirty="0" smtClean="0"/>
              <a:t> Routers Interconnect Networks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4.1.1.5</a:t>
            </a:r>
            <a:r>
              <a:rPr lang="en-US" b="1" baseline="0" dirty="0" smtClean="0"/>
              <a:t> Routers Choose Best Paths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9</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10</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Functions of a Router</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4.1.1.6</a:t>
            </a:r>
            <a:r>
              <a:rPr lang="en-US" b="1" baseline="0" dirty="0" smtClean="0"/>
              <a:t> Packet Forwarding Methods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4.1.1.7 Activity – Identify Router Components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4.1.1.8 Packet Tracer – Using Traceroute to Discover Networks</a:t>
            </a:r>
          </a:p>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4.1.1.9</a:t>
            </a:r>
            <a:r>
              <a:rPr lang="en-US" b="1" baseline="0" dirty="0" smtClean="0"/>
              <a:t> Lab – Mapping the Internet</a:t>
            </a:r>
            <a:endParaRPr lang="en-US" b="1" dirty="0" smtClean="0"/>
          </a:p>
          <a:p>
            <a:pPr>
              <a:buFontTx/>
              <a:buNone/>
            </a:pPr>
            <a:endParaRPr lang="en-US" b="1"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C31C4615-7F19-455B-A5C4-EA1B3B194C81}"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ACFA795C-7F0A-48D8-9FC3-F2BA5F8EB736}"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smtClean="0">
                <a:solidFill>
                  <a:srgbClr val="D3D3D3"/>
                </a:solidFill>
              </a:rPr>
              <a:t>Chapter 4</a:t>
            </a:r>
            <a:endParaRPr lang="en-US" sz="700" dirty="0">
              <a:solidFill>
                <a:srgbClr val="D3D3D3"/>
              </a:solidFill>
            </a:endParaRP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58EC189E-ADD4-420E-B89E-1E32C54438D7}"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455"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dirty="0"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85C5E045-6C48-46C0-92AE-30A8710B0BBD}"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56"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002060"/>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wmf"/><Relationship Id="rId4" Type="http://schemas.openxmlformats.org/officeDocument/2006/relationships/image" Target="../media/image43.wmf"/></Relationships>
</file>

<file path=ppt/slides/_rels/slide4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4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4: Routing Concepts</a:t>
            </a: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Routing Protocols</a:t>
            </a:r>
          </a:p>
        </p:txBody>
      </p:sp>
      <p:pic>
        <p:nvPicPr>
          <p:cNvPr id="4" name="Picture 3" descr="DIT(2).jpg"/>
          <p:cNvPicPr>
            <a:picLocks noChangeAspect="1"/>
          </p:cNvPicPr>
          <p:nvPr/>
        </p:nvPicPr>
        <p:blipFill>
          <a:blip r:embed="rId3" cstate="print"/>
          <a:stretch>
            <a:fillRect/>
          </a:stretch>
        </p:blipFill>
        <p:spPr>
          <a:xfrm>
            <a:off x="1885188" y="155448"/>
            <a:ext cx="1840288" cy="1624584"/>
          </a:xfrm>
          <a:prstGeom prst="rect">
            <a:avLst/>
          </a:prstGeom>
        </p:spPr>
      </p:pic>
      <p:pic>
        <p:nvPicPr>
          <p:cNvPr id="5" name="Picture 4" descr="itb_logo.gif"/>
          <p:cNvPicPr>
            <a:picLocks noChangeAspect="1"/>
          </p:cNvPicPr>
          <p:nvPr/>
        </p:nvPicPr>
        <p:blipFill>
          <a:blip r:embed="rId4" cstate="print"/>
          <a:stretch>
            <a:fillRect/>
          </a:stretch>
        </p:blipFill>
        <p:spPr>
          <a:xfrm>
            <a:off x="4650145" y="424624"/>
            <a:ext cx="3532973" cy="977456"/>
          </a:xfrm>
          <a:prstGeom prst="rect">
            <a:avLst/>
          </a:prstGeom>
        </p:spPr>
      </p:pic>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7295" y="1393372"/>
            <a:ext cx="8325076" cy="4891314"/>
          </a:xfrm>
        </p:spPr>
        <p:txBody>
          <a:bodyPr/>
          <a:lstStyle/>
          <a:p>
            <a:pPr>
              <a:lnSpc>
                <a:spcPct val="100000"/>
              </a:lnSpc>
            </a:pPr>
            <a:r>
              <a:rPr lang="en-IE" dirty="0" smtClean="0"/>
              <a:t>An older packet forwarding mechanism still available for Cisco routers.</a:t>
            </a:r>
          </a:p>
          <a:p>
            <a:pPr>
              <a:lnSpc>
                <a:spcPct val="100000"/>
              </a:lnSpc>
            </a:pPr>
            <a:r>
              <a:rPr lang="en-IE" dirty="0" smtClean="0"/>
              <a:t> When </a:t>
            </a:r>
            <a:r>
              <a:rPr lang="en-IE" dirty="0"/>
              <a:t>a packet arrives on an interface, it is forwarded to the control plane where the CPU matches the destination address with an entry in its routing table, and then determines the exit interface and forwards the packet. </a:t>
            </a:r>
            <a:endParaRPr lang="en-IE" dirty="0" smtClean="0"/>
          </a:p>
          <a:p>
            <a:pPr>
              <a:lnSpc>
                <a:spcPct val="100000"/>
              </a:lnSpc>
            </a:pPr>
            <a:r>
              <a:rPr lang="en-IE" dirty="0" smtClean="0"/>
              <a:t>It </a:t>
            </a:r>
            <a:r>
              <a:rPr lang="en-IE" dirty="0"/>
              <a:t>is important to understand that the router does this for every packet, even if the destination is the same for a stream of packets. This process-switching mechanism is very slow and rarely implemented in modern networks.</a:t>
            </a:r>
            <a:endParaRPr lang="en-US" dirty="0" smtClean="0"/>
          </a:p>
          <a:p>
            <a:pPr>
              <a:buNone/>
            </a:pPr>
            <a:endParaRPr lang="en-US" dirty="0" smtClean="0"/>
          </a:p>
          <a:p>
            <a:endParaRPr lang="en-US" dirty="0" smtClean="0"/>
          </a:p>
        </p:txBody>
      </p:sp>
      <p:sp>
        <p:nvSpPr>
          <p:cNvPr id="5" name="Title 4"/>
          <p:cNvSpPr>
            <a:spLocks noGrp="1"/>
          </p:cNvSpPr>
          <p:nvPr>
            <p:ph type="title"/>
          </p:nvPr>
        </p:nvSpPr>
        <p:spPr>
          <a:xfrm>
            <a:off x="217714" y="537256"/>
            <a:ext cx="8850086" cy="838200"/>
          </a:xfrm>
        </p:spPr>
        <p:txBody>
          <a:bodyPr/>
          <a:lstStyle/>
          <a:p>
            <a:r>
              <a:rPr lang="en-US" sz="1800" dirty="0" smtClean="0"/>
              <a:t>Functions of a Router</a:t>
            </a:r>
            <a:r>
              <a:rPr lang="en-US" dirty="0" smtClean="0"/>
              <a:t/>
            </a:r>
            <a:br>
              <a:rPr lang="en-US" dirty="0" smtClean="0"/>
            </a:br>
            <a:r>
              <a:rPr lang="en-US" dirty="0" smtClean="0"/>
              <a:t> Packet Forwarding Method </a:t>
            </a:r>
            <a:r>
              <a:rPr lang="en-US" sz="2800" dirty="0" smtClean="0">
                <a:solidFill>
                  <a:srgbClr val="FF0000"/>
                </a:solidFill>
              </a:rPr>
              <a:t>Process Switching</a:t>
            </a:r>
            <a:endParaRPr lang="en-US" sz="2800" dirty="0">
              <a:solidFill>
                <a:srgbClr val="FF0000"/>
              </a:solidFill>
            </a:endParaRPr>
          </a:p>
        </p:txBody>
      </p:sp>
    </p:spTree>
    <p:extLst>
      <p:ext uri="{BB962C8B-B14F-4D97-AF65-F5344CB8AC3E}">
        <p14:creationId xmlns:p14="http://schemas.microsoft.com/office/powerpoint/2010/main" val="2290488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7714" y="537256"/>
            <a:ext cx="8850086" cy="838200"/>
          </a:xfrm>
        </p:spPr>
        <p:txBody>
          <a:bodyPr/>
          <a:lstStyle/>
          <a:p>
            <a:r>
              <a:rPr lang="en-US" sz="1800" dirty="0" smtClean="0"/>
              <a:t>Functions of a Router</a:t>
            </a:r>
            <a:r>
              <a:rPr lang="en-US" dirty="0" smtClean="0"/>
              <a:t/>
            </a:r>
            <a:br>
              <a:rPr lang="en-US" dirty="0" smtClean="0"/>
            </a:br>
            <a:r>
              <a:rPr lang="en-US" dirty="0" smtClean="0"/>
              <a:t> Packet Forwarding Method </a:t>
            </a:r>
            <a:r>
              <a:rPr lang="en-US" sz="2800" dirty="0" smtClean="0">
                <a:solidFill>
                  <a:srgbClr val="FF0000"/>
                </a:solidFill>
              </a:rPr>
              <a:t>Process Switching</a:t>
            </a:r>
            <a:endParaRPr lang="en-US" sz="28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114" y="1595824"/>
            <a:ext cx="5671457" cy="5262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380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7294" y="1393372"/>
            <a:ext cx="8673419" cy="4891314"/>
          </a:xfrm>
        </p:spPr>
        <p:txBody>
          <a:bodyPr/>
          <a:lstStyle/>
          <a:p>
            <a:r>
              <a:rPr lang="en-US" dirty="0" smtClean="0"/>
              <a:t>A common packet forwarding mechanism which uses a fast-switching </a:t>
            </a:r>
            <a:r>
              <a:rPr lang="en-US" dirty="0" smtClean="0">
                <a:solidFill>
                  <a:srgbClr val="FF0000"/>
                </a:solidFill>
              </a:rPr>
              <a:t>cache</a:t>
            </a:r>
            <a:r>
              <a:rPr lang="en-US" dirty="0" smtClean="0"/>
              <a:t> to store next hop information.</a:t>
            </a:r>
          </a:p>
          <a:p>
            <a:r>
              <a:rPr lang="en-IE" dirty="0" smtClean="0"/>
              <a:t>When </a:t>
            </a:r>
            <a:r>
              <a:rPr lang="en-IE" dirty="0"/>
              <a:t>a packet arrives on an interface, it is forwarded to the control plane where the CPU searches for a match in the fast-switching cache</a:t>
            </a:r>
            <a:r>
              <a:rPr lang="en-IE" dirty="0" smtClean="0"/>
              <a:t>.</a:t>
            </a:r>
          </a:p>
          <a:p>
            <a:r>
              <a:rPr lang="en-IE" dirty="0" smtClean="0"/>
              <a:t>If </a:t>
            </a:r>
            <a:r>
              <a:rPr lang="en-IE" dirty="0"/>
              <a:t>it is not there, it is </a:t>
            </a:r>
            <a:r>
              <a:rPr lang="en-IE" dirty="0">
                <a:solidFill>
                  <a:srgbClr val="FF0000"/>
                </a:solidFill>
              </a:rPr>
              <a:t>process-switched</a:t>
            </a:r>
            <a:r>
              <a:rPr lang="en-IE" dirty="0"/>
              <a:t> and forwarded to the exit </a:t>
            </a:r>
            <a:r>
              <a:rPr lang="en-IE" dirty="0" smtClean="0"/>
              <a:t>interface.</a:t>
            </a:r>
          </a:p>
          <a:p>
            <a:r>
              <a:rPr lang="en-IE" dirty="0" smtClean="0"/>
              <a:t>The </a:t>
            </a:r>
            <a:r>
              <a:rPr lang="en-IE" dirty="0"/>
              <a:t>flow information for the packet is also </a:t>
            </a:r>
            <a:r>
              <a:rPr lang="en-IE" dirty="0">
                <a:solidFill>
                  <a:srgbClr val="FF0000"/>
                </a:solidFill>
              </a:rPr>
              <a:t>stored</a:t>
            </a:r>
            <a:r>
              <a:rPr lang="en-IE" dirty="0"/>
              <a:t> in the fast-switching cache. </a:t>
            </a:r>
            <a:endParaRPr lang="en-IE" dirty="0" smtClean="0"/>
          </a:p>
          <a:p>
            <a:r>
              <a:rPr lang="en-IE" dirty="0" smtClean="0"/>
              <a:t>If </a:t>
            </a:r>
            <a:r>
              <a:rPr lang="en-IE" dirty="0"/>
              <a:t>another packet going to the same destination arrives on an interface, the next-hop information in the cache is re-used without CPU intervention.</a:t>
            </a:r>
            <a:endParaRPr lang="en-US" b="1" dirty="0" smtClean="0"/>
          </a:p>
          <a:p>
            <a:pPr>
              <a:buNone/>
            </a:pPr>
            <a:endParaRPr lang="en-US" dirty="0" smtClean="0"/>
          </a:p>
          <a:p>
            <a:endParaRPr lang="en-US" dirty="0" smtClean="0"/>
          </a:p>
        </p:txBody>
      </p:sp>
      <p:sp>
        <p:nvSpPr>
          <p:cNvPr id="5" name="Title 4"/>
          <p:cNvSpPr>
            <a:spLocks noGrp="1"/>
          </p:cNvSpPr>
          <p:nvPr>
            <p:ph type="title"/>
          </p:nvPr>
        </p:nvSpPr>
        <p:spPr>
          <a:xfrm>
            <a:off x="427038" y="504598"/>
            <a:ext cx="8488362" cy="838200"/>
          </a:xfrm>
        </p:spPr>
        <p:txBody>
          <a:bodyPr/>
          <a:lstStyle/>
          <a:p>
            <a:r>
              <a:rPr lang="en-US" sz="1800" dirty="0" smtClean="0"/>
              <a:t>Functions of a Router</a:t>
            </a:r>
            <a:r>
              <a:rPr lang="en-US" dirty="0" smtClean="0"/>
              <a:t/>
            </a:r>
            <a:br>
              <a:rPr lang="en-US" dirty="0" smtClean="0"/>
            </a:br>
            <a:r>
              <a:rPr lang="en-US" dirty="0" smtClean="0"/>
              <a:t> Packet Forwarding Methods:</a:t>
            </a:r>
            <a:r>
              <a:rPr lang="en-US" dirty="0" smtClean="0">
                <a:solidFill>
                  <a:srgbClr val="FF0000"/>
                </a:solidFill>
              </a:rPr>
              <a:t> </a:t>
            </a:r>
            <a:r>
              <a:rPr lang="en-US" sz="2800" dirty="0">
                <a:solidFill>
                  <a:srgbClr val="FF0000"/>
                </a:solidFill>
              </a:rPr>
              <a:t>Fast switching</a:t>
            </a:r>
            <a:endParaRPr lang="en-US" sz="2800" dirty="0"/>
          </a:p>
        </p:txBody>
      </p:sp>
    </p:spTree>
    <p:extLst>
      <p:ext uri="{BB962C8B-B14F-4D97-AF65-F5344CB8AC3E}">
        <p14:creationId xmlns:p14="http://schemas.microsoft.com/office/powerpoint/2010/main" val="2290488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7038" y="504598"/>
            <a:ext cx="8488362" cy="838200"/>
          </a:xfrm>
        </p:spPr>
        <p:txBody>
          <a:bodyPr/>
          <a:lstStyle/>
          <a:p>
            <a:r>
              <a:rPr lang="en-US" sz="1800" dirty="0" smtClean="0"/>
              <a:t>Functions of a Router</a:t>
            </a:r>
            <a:r>
              <a:rPr lang="en-US" dirty="0" smtClean="0"/>
              <a:t/>
            </a:r>
            <a:br>
              <a:rPr lang="en-US" dirty="0" smtClean="0"/>
            </a:br>
            <a:r>
              <a:rPr lang="en-US" dirty="0" smtClean="0"/>
              <a:t> Packet Forwarding Methods:</a:t>
            </a:r>
            <a:r>
              <a:rPr lang="en-US" dirty="0" smtClean="0">
                <a:solidFill>
                  <a:srgbClr val="FF0000"/>
                </a:solidFill>
              </a:rPr>
              <a:t> </a:t>
            </a:r>
            <a:r>
              <a:rPr lang="en-US" sz="2800" dirty="0">
                <a:solidFill>
                  <a:srgbClr val="FF0000"/>
                </a:solidFill>
              </a:rPr>
              <a:t>Fast switching</a:t>
            </a:r>
            <a:endParaRPr lang="en-US" sz="2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059" y="1447800"/>
            <a:ext cx="5495817" cy="501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090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1110343"/>
            <a:ext cx="8915400" cy="4891314"/>
          </a:xfrm>
        </p:spPr>
        <p:txBody>
          <a:bodyPr/>
          <a:lstStyle/>
          <a:p>
            <a:r>
              <a:rPr lang="en-IE" sz="2200" dirty="0" smtClean="0"/>
              <a:t>CEF </a:t>
            </a:r>
            <a:r>
              <a:rPr lang="en-IE" sz="2200" dirty="0"/>
              <a:t>is the most recent and preferred Cisco IOS packet-forwarding mechanism. </a:t>
            </a:r>
            <a:endParaRPr lang="en-IE" sz="2200" dirty="0" smtClean="0"/>
          </a:p>
          <a:p>
            <a:r>
              <a:rPr lang="en-IE" sz="2200" dirty="0" smtClean="0"/>
              <a:t>Like </a:t>
            </a:r>
            <a:r>
              <a:rPr lang="en-IE" sz="2200" dirty="0"/>
              <a:t>fast switching, CEF builds a Forwarding Information Base (FIB), and an adjacency table. </a:t>
            </a:r>
            <a:endParaRPr lang="en-IE" sz="2200" dirty="0" smtClean="0"/>
          </a:p>
          <a:p>
            <a:r>
              <a:rPr lang="en-IE" sz="2200" dirty="0" smtClean="0"/>
              <a:t>However</a:t>
            </a:r>
            <a:r>
              <a:rPr lang="en-IE" sz="2200" dirty="0"/>
              <a:t>, the table entries are not packet-triggered like fast switching but change-triggered such as when something changes in the network topology. </a:t>
            </a:r>
            <a:endParaRPr lang="en-IE" sz="2200" dirty="0" smtClean="0"/>
          </a:p>
          <a:p>
            <a:r>
              <a:rPr lang="en-IE" sz="2200" dirty="0" smtClean="0"/>
              <a:t>Therefore</a:t>
            </a:r>
            <a:r>
              <a:rPr lang="en-IE" sz="2200" dirty="0"/>
              <a:t>, when a network has converged, the FIB and adjacency tables contain all the information a router would have to consider when forwarding a packet. </a:t>
            </a:r>
            <a:endParaRPr lang="en-IE" sz="2200" dirty="0" smtClean="0"/>
          </a:p>
          <a:p>
            <a:r>
              <a:rPr lang="en-IE" sz="2200" dirty="0" smtClean="0"/>
              <a:t>The </a:t>
            </a:r>
            <a:r>
              <a:rPr lang="en-IE" sz="2200" dirty="0"/>
              <a:t>FIB contains pre-computed reverse lookups, next hop information for routes including the interface and Layer 2 information. </a:t>
            </a:r>
            <a:endParaRPr lang="en-IE" sz="2200" dirty="0" smtClean="0"/>
          </a:p>
          <a:p>
            <a:r>
              <a:rPr lang="en-IE" sz="2200" dirty="0" smtClean="0"/>
              <a:t>Cisco </a:t>
            </a:r>
            <a:r>
              <a:rPr lang="en-IE" sz="2200" dirty="0"/>
              <a:t>Express Forwarding is the fastest forwarding mechanism and the preferred choice on Cisco routers.</a:t>
            </a:r>
          </a:p>
          <a:p>
            <a:pPr>
              <a:buNone/>
            </a:pPr>
            <a:endParaRPr lang="en-US" dirty="0" smtClean="0"/>
          </a:p>
          <a:p>
            <a:endParaRPr lang="en-US" dirty="0" smtClean="0"/>
          </a:p>
        </p:txBody>
      </p:sp>
      <p:sp>
        <p:nvSpPr>
          <p:cNvPr id="5" name="Title 4"/>
          <p:cNvSpPr>
            <a:spLocks noGrp="1"/>
          </p:cNvSpPr>
          <p:nvPr>
            <p:ph type="title"/>
          </p:nvPr>
        </p:nvSpPr>
        <p:spPr>
          <a:xfrm>
            <a:off x="87086" y="341312"/>
            <a:ext cx="9056914" cy="838200"/>
          </a:xfrm>
        </p:spPr>
        <p:txBody>
          <a:bodyPr/>
          <a:lstStyle/>
          <a:p>
            <a:r>
              <a:rPr lang="en-US" sz="1800" dirty="0" smtClean="0"/>
              <a:t>Functions of a Router</a:t>
            </a:r>
            <a:r>
              <a:rPr lang="en-US" dirty="0" smtClean="0"/>
              <a:t/>
            </a:r>
            <a:br>
              <a:rPr lang="en-US" dirty="0" smtClean="0"/>
            </a:br>
            <a:r>
              <a:rPr lang="en-US" sz="2600" dirty="0" smtClean="0"/>
              <a:t>Packet Forwarding Methods:</a:t>
            </a:r>
            <a:r>
              <a:rPr lang="en-US" sz="2600" dirty="0" smtClean="0">
                <a:solidFill>
                  <a:srgbClr val="FF0000"/>
                </a:solidFill>
              </a:rPr>
              <a:t> </a:t>
            </a:r>
            <a:r>
              <a:rPr lang="en-IE" sz="2000" dirty="0">
                <a:solidFill>
                  <a:srgbClr val="FF0000"/>
                </a:solidFill>
              </a:rPr>
              <a:t>Cisco Express Forwarding (CEF</a:t>
            </a:r>
            <a:r>
              <a:rPr lang="en-IE" sz="20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2646353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086" y="341312"/>
            <a:ext cx="9056914" cy="838200"/>
          </a:xfrm>
        </p:spPr>
        <p:txBody>
          <a:bodyPr/>
          <a:lstStyle/>
          <a:p>
            <a:r>
              <a:rPr lang="en-US" sz="1800" dirty="0" smtClean="0"/>
              <a:t>Functions of a Router</a:t>
            </a:r>
            <a:r>
              <a:rPr lang="en-US" dirty="0" smtClean="0"/>
              <a:t/>
            </a:r>
            <a:br>
              <a:rPr lang="en-US" dirty="0" smtClean="0"/>
            </a:br>
            <a:r>
              <a:rPr lang="en-US" sz="2600" dirty="0" smtClean="0"/>
              <a:t>Packet Forwarding Methods:</a:t>
            </a:r>
            <a:r>
              <a:rPr lang="en-US" sz="2600" dirty="0" smtClean="0">
                <a:solidFill>
                  <a:srgbClr val="FF0000"/>
                </a:solidFill>
              </a:rPr>
              <a:t> </a:t>
            </a:r>
            <a:r>
              <a:rPr lang="en-IE" sz="2000" dirty="0">
                <a:solidFill>
                  <a:srgbClr val="FF0000"/>
                </a:solidFill>
              </a:rPr>
              <a:t>Cisco Express Forwarding (CEF</a:t>
            </a:r>
            <a:r>
              <a:rPr lang="en-IE" sz="2000" dirty="0" smtClean="0">
                <a:solidFill>
                  <a:srgbClr val="FF0000"/>
                </a:solidFill>
              </a:rPr>
              <a:t>)</a:t>
            </a:r>
            <a:endParaRPr lang="en-US" sz="2800" dirty="0">
              <a:solidFill>
                <a:srgbClr val="FF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858" y="1268231"/>
            <a:ext cx="6050416" cy="5589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88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1467" y="1393372"/>
            <a:ext cx="3945390" cy="4891314"/>
          </a:xfrm>
        </p:spPr>
        <p:txBody>
          <a:bodyPr/>
          <a:lstStyle/>
          <a:p>
            <a:pPr>
              <a:buNone/>
            </a:pPr>
            <a:endParaRPr lang="en-US" dirty="0" smtClean="0"/>
          </a:p>
          <a:p>
            <a:endParaRPr lang="en-US" dirty="0" smtClean="0"/>
          </a:p>
        </p:txBody>
      </p:sp>
      <p:sp>
        <p:nvSpPr>
          <p:cNvPr id="5" name="Title 4"/>
          <p:cNvSpPr>
            <a:spLocks noGrp="1"/>
          </p:cNvSpPr>
          <p:nvPr>
            <p:ph type="title"/>
          </p:nvPr>
        </p:nvSpPr>
        <p:spPr>
          <a:xfrm>
            <a:off x="655638" y="537256"/>
            <a:ext cx="8145462" cy="838200"/>
          </a:xfrm>
        </p:spPr>
        <p:txBody>
          <a:bodyPr/>
          <a:lstStyle/>
          <a:p>
            <a:r>
              <a:rPr lang="en-US" sz="1800" dirty="0" smtClean="0"/>
              <a:t>Connect Devices</a:t>
            </a:r>
            <a:r>
              <a:rPr lang="en-US" dirty="0" smtClean="0"/>
              <a:t/>
            </a:r>
            <a:br>
              <a:rPr lang="en-US" dirty="0" smtClean="0"/>
            </a:br>
            <a:r>
              <a:rPr lang="en-US" dirty="0" smtClean="0"/>
              <a:t>Connect to a Network</a:t>
            </a:r>
            <a:endParaRPr lang="en-US" dirty="0"/>
          </a:p>
        </p:txBody>
      </p:sp>
      <p:pic>
        <p:nvPicPr>
          <p:cNvPr id="6146" name="Picture 2"/>
          <p:cNvPicPr>
            <a:picLocks noChangeAspect="1" noChangeArrowheads="1"/>
          </p:cNvPicPr>
          <p:nvPr/>
        </p:nvPicPr>
        <p:blipFill>
          <a:blip r:embed="rId3" cstate="print"/>
          <a:srcRect l="37928" t="31746" r="25594" b="13492"/>
          <a:stretch>
            <a:fillRect/>
          </a:stretch>
        </p:blipFill>
        <p:spPr bwMode="auto">
          <a:xfrm>
            <a:off x="2383971" y="1393370"/>
            <a:ext cx="6208485" cy="5301344"/>
          </a:xfrm>
          <a:prstGeom prst="rect">
            <a:avLst/>
          </a:prstGeom>
          <a:noFill/>
          <a:ln w="9525">
            <a:noFill/>
            <a:miter lim="800000"/>
            <a:headEnd/>
            <a:tailEnd/>
          </a:ln>
        </p:spPr>
      </p:pic>
      <p:sp>
        <p:nvSpPr>
          <p:cNvPr id="2" name="Rectangle 1"/>
          <p:cNvSpPr/>
          <p:nvPr/>
        </p:nvSpPr>
        <p:spPr>
          <a:xfrm>
            <a:off x="235856" y="1778428"/>
            <a:ext cx="2256973" cy="4081117"/>
          </a:xfrm>
          <a:prstGeom prst="rect">
            <a:avLst/>
          </a:prstGeom>
        </p:spPr>
        <p:txBody>
          <a:bodyPr wrap="square">
            <a:spAutoFit/>
          </a:bodyPr>
          <a:lstStyle/>
          <a:p>
            <a:pPr algn="l"/>
            <a:r>
              <a:rPr lang="en-IE" sz="1800" dirty="0"/>
              <a:t>Network devices and end users typically connect to a network using a wired Ethernet or wireless connection. </a:t>
            </a:r>
            <a:endParaRPr lang="en-IE" sz="1800" dirty="0" smtClean="0"/>
          </a:p>
          <a:p>
            <a:pPr algn="l"/>
            <a:r>
              <a:rPr lang="en-IE" sz="1800" dirty="0" smtClean="0"/>
              <a:t>Refer </a:t>
            </a:r>
            <a:r>
              <a:rPr lang="en-IE" sz="1800" dirty="0"/>
              <a:t>to the figure as a sample reference topology. The LANs in the figure serve as an example of how users and network devices could connect to networks.</a:t>
            </a:r>
          </a:p>
        </p:txBody>
      </p:sp>
      <p:sp>
        <p:nvSpPr>
          <p:cNvPr id="7" name="TextBox 6"/>
          <p:cNvSpPr txBox="1"/>
          <p:nvPr/>
        </p:nvSpPr>
        <p:spPr>
          <a:xfrm>
            <a:off x="4805159" y="1635312"/>
            <a:ext cx="1547219" cy="286232"/>
          </a:xfrm>
          <a:prstGeom prst="rect">
            <a:avLst/>
          </a:prstGeom>
          <a:solidFill>
            <a:srgbClr val="FF0000"/>
          </a:solidFill>
        </p:spPr>
        <p:txBody>
          <a:bodyPr wrap="none" rtlCol="0">
            <a:spAutoFit/>
          </a:bodyPr>
          <a:lstStyle/>
          <a:p>
            <a:r>
              <a:rPr lang="en-IE" sz="1400" b="1" dirty="0" smtClean="0">
                <a:solidFill>
                  <a:schemeClr val="bg1"/>
                </a:solidFill>
              </a:rPr>
              <a:t>Wireless Router</a:t>
            </a:r>
            <a:endParaRPr lang="en-IE" sz="1400" b="1" dirty="0">
              <a:solidFill>
                <a:schemeClr val="bg1"/>
              </a:solidFill>
            </a:endParaRPr>
          </a:p>
        </p:txBody>
      </p:sp>
      <p:cxnSp>
        <p:nvCxnSpPr>
          <p:cNvPr id="8" name="Straight Arrow Connector 7"/>
          <p:cNvCxnSpPr/>
          <p:nvPr/>
        </p:nvCxnSpPr>
        <p:spPr bwMode="auto">
          <a:xfrm flipH="1">
            <a:off x="4093029" y="1778428"/>
            <a:ext cx="712130" cy="507572"/>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0" name="TextBox 9"/>
          <p:cNvSpPr txBox="1"/>
          <p:nvPr/>
        </p:nvSpPr>
        <p:spPr>
          <a:xfrm>
            <a:off x="4865187" y="5412655"/>
            <a:ext cx="1019830" cy="286232"/>
          </a:xfrm>
          <a:prstGeom prst="rect">
            <a:avLst/>
          </a:prstGeom>
          <a:solidFill>
            <a:srgbClr val="FF0000"/>
          </a:solidFill>
        </p:spPr>
        <p:txBody>
          <a:bodyPr wrap="none" rtlCol="0">
            <a:spAutoFit/>
          </a:bodyPr>
          <a:lstStyle/>
          <a:p>
            <a:r>
              <a:rPr lang="en-IE" sz="1400" b="1" dirty="0" smtClean="0">
                <a:solidFill>
                  <a:schemeClr val="bg1"/>
                </a:solidFill>
              </a:rPr>
              <a:t>L3 Switch</a:t>
            </a:r>
            <a:endParaRPr lang="en-IE" sz="1400" b="1" dirty="0">
              <a:solidFill>
                <a:schemeClr val="bg1"/>
              </a:solidFill>
            </a:endParaRPr>
          </a:p>
        </p:txBody>
      </p:sp>
      <p:cxnSp>
        <p:nvCxnSpPr>
          <p:cNvPr id="11" name="Straight Arrow Connector 10"/>
          <p:cNvCxnSpPr>
            <a:stCxn id="10" idx="1"/>
          </p:cNvCxnSpPr>
          <p:nvPr/>
        </p:nvCxnSpPr>
        <p:spPr bwMode="auto">
          <a:xfrm flipH="1" flipV="1">
            <a:off x="4198735" y="5138057"/>
            <a:ext cx="666452" cy="417714"/>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3" name="TextBox 12"/>
          <p:cNvSpPr txBox="1"/>
          <p:nvPr/>
        </p:nvSpPr>
        <p:spPr>
          <a:xfrm>
            <a:off x="6592584" y="2832741"/>
            <a:ext cx="2087174" cy="286232"/>
          </a:xfrm>
          <a:prstGeom prst="rect">
            <a:avLst/>
          </a:prstGeom>
          <a:solidFill>
            <a:srgbClr val="FF0000"/>
          </a:solidFill>
        </p:spPr>
        <p:txBody>
          <a:bodyPr wrap="none" rtlCol="0">
            <a:spAutoFit/>
          </a:bodyPr>
          <a:lstStyle/>
          <a:p>
            <a:r>
              <a:rPr lang="en-IE" sz="1400" b="1" dirty="0" smtClean="0">
                <a:solidFill>
                  <a:schemeClr val="bg1"/>
                </a:solidFill>
              </a:rPr>
              <a:t>Wireless Access Point</a:t>
            </a:r>
            <a:endParaRPr lang="en-IE" sz="1400" b="1" dirty="0">
              <a:solidFill>
                <a:schemeClr val="bg1"/>
              </a:solidFill>
            </a:endParaRPr>
          </a:p>
        </p:txBody>
      </p:sp>
      <p:cxnSp>
        <p:nvCxnSpPr>
          <p:cNvPr id="14" name="Straight Arrow Connector 13"/>
          <p:cNvCxnSpPr/>
          <p:nvPr/>
        </p:nvCxnSpPr>
        <p:spPr bwMode="auto">
          <a:xfrm>
            <a:off x="7636168" y="3200400"/>
            <a:ext cx="255975" cy="1230086"/>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17" name="TextBox 16"/>
          <p:cNvSpPr txBox="1"/>
          <p:nvPr/>
        </p:nvSpPr>
        <p:spPr>
          <a:xfrm>
            <a:off x="2383971" y="2838400"/>
            <a:ext cx="1216936" cy="286232"/>
          </a:xfrm>
          <a:prstGeom prst="rect">
            <a:avLst/>
          </a:prstGeom>
          <a:solidFill>
            <a:srgbClr val="FF0000"/>
          </a:solidFill>
        </p:spPr>
        <p:txBody>
          <a:bodyPr wrap="none" rtlCol="0">
            <a:spAutoFit/>
          </a:bodyPr>
          <a:lstStyle/>
          <a:p>
            <a:r>
              <a:rPr lang="en-IE" sz="1400" b="1" dirty="0" smtClean="0">
                <a:solidFill>
                  <a:schemeClr val="bg1"/>
                </a:solidFill>
              </a:rPr>
              <a:t>DSL Modem</a:t>
            </a:r>
            <a:endParaRPr lang="en-IE" sz="1400" b="1" dirty="0">
              <a:solidFill>
                <a:schemeClr val="bg1"/>
              </a:solidFill>
            </a:endParaRPr>
          </a:p>
        </p:txBody>
      </p:sp>
      <p:cxnSp>
        <p:nvCxnSpPr>
          <p:cNvPr id="18" name="Straight Arrow Connector 17"/>
          <p:cNvCxnSpPr/>
          <p:nvPr/>
        </p:nvCxnSpPr>
        <p:spPr bwMode="auto">
          <a:xfrm>
            <a:off x="2992439" y="3124632"/>
            <a:ext cx="608468" cy="137457"/>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l="47298" t="32540" r="14551" b="17659"/>
          <a:stretch>
            <a:fillRect/>
          </a:stretch>
        </p:blipFill>
        <p:spPr bwMode="auto">
          <a:xfrm>
            <a:off x="3257962" y="1534887"/>
            <a:ext cx="5784438" cy="4909456"/>
          </a:xfrm>
          <a:prstGeom prst="rect">
            <a:avLst/>
          </a:prstGeom>
          <a:noFill/>
          <a:ln w="9525">
            <a:noFill/>
            <a:miter lim="800000"/>
            <a:headEnd/>
            <a:tailEnd/>
          </a:ln>
        </p:spPr>
      </p:pic>
      <p:sp>
        <p:nvSpPr>
          <p:cNvPr id="4" name="Content Placeholder 3"/>
          <p:cNvSpPr>
            <a:spLocks noGrp="1"/>
          </p:cNvSpPr>
          <p:nvPr>
            <p:ph idx="1"/>
          </p:nvPr>
        </p:nvSpPr>
        <p:spPr>
          <a:xfrm>
            <a:off x="156029" y="1364344"/>
            <a:ext cx="3323771" cy="4891314"/>
          </a:xfrm>
        </p:spPr>
        <p:txBody>
          <a:bodyPr/>
          <a:lstStyle/>
          <a:p>
            <a:pPr marL="0" indent="0">
              <a:buNone/>
            </a:pPr>
            <a:r>
              <a:rPr lang="en-US" sz="1800" dirty="0" smtClean="0"/>
              <a:t>To enable network access devices must be configured with the following IP address information</a:t>
            </a:r>
          </a:p>
          <a:p>
            <a:pPr marL="271463" lvl="1" indent="-184150">
              <a:buFont typeface="Wingdings" pitchFamily="2" charset="2"/>
              <a:buChar char="§"/>
            </a:pPr>
            <a:r>
              <a:rPr lang="en-US" b="1" dirty="0" smtClean="0">
                <a:solidFill>
                  <a:srgbClr val="FF0000"/>
                </a:solidFill>
              </a:rPr>
              <a:t>IP address</a:t>
            </a:r>
            <a:r>
              <a:rPr lang="en-US" dirty="0" smtClean="0"/>
              <a:t> - Identifies a unique host on a local network.</a:t>
            </a:r>
            <a:r>
              <a:rPr lang="en-US" b="1" dirty="0" smtClean="0"/>
              <a:t> </a:t>
            </a:r>
          </a:p>
          <a:p>
            <a:pPr marL="271463" lvl="1" indent="-184150">
              <a:buFont typeface="Wingdings" pitchFamily="2" charset="2"/>
              <a:buChar char="§"/>
            </a:pPr>
            <a:r>
              <a:rPr lang="en-US" b="1" dirty="0" smtClean="0">
                <a:solidFill>
                  <a:srgbClr val="FF0000"/>
                </a:solidFill>
              </a:rPr>
              <a:t>Subnet mask</a:t>
            </a:r>
            <a:r>
              <a:rPr lang="en-US" b="1" dirty="0" smtClean="0"/>
              <a:t> </a:t>
            </a:r>
            <a:r>
              <a:rPr lang="en-US" dirty="0" smtClean="0"/>
              <a:t>- Identifies the host’s network subnet.</a:t>
            </a:r>
          </a:p>
          <a:p>
            <a:pPr marL="271463" lvl="1" indent="-184150">
              <a:buFont typeface="Wingdings" pitchFamily="2" charset="2"/>
              <a:buChar char="§"/>
            </a:pPr>
            <a:r>
              <a:rPr lang="en-US" b="1" dirty="0" smtClean="0">
                <a:solidFill>
                  <a:srgbClr val="FF0000"/>
                </a:solidFill>
              </a:rPr>
              <a:t>Default gateway</a:t>
            </a:r>
            <a:r>
              <a:rPr lang="en-US" b="1" dirty="0" smtClean="0"/>
              <a:t> </a:t>
            </a:r>
            <a:r>
              <a:rPr lang="en-US" dirty="0" smtClean="0"/>
              <a:t>- Identifies the router a packet is sent to to when the destination is not on the same local network subnet.</a:t>
            </a:r>
          </a:p>
          <a:p>
            <a:pPr lvl="1"/>
            <a:endParaRPr lang="en-US" sz="1600" dirty="0" smtClean="0"/>
          </a:p>
          <a:p>
            <a:pPr lvl="1"/>
            <a:endParaRPr lang="en-US" sz="1600" dirty="0" smtClean="0"/>
          </a:p>
          <a:p>
            <a:pPr lvl="1"/>
            <a:endParaRPr lang="en-US" sz="1600" dirty="0" smtClean="0"/>
          </a:p>
          <a:p>
            <a:endParaRPr lang="en-US" dirty="0" smtClean="0"/>
          </a:p>
          <a:p>
            <a:pPr>
              <a:buNone/>
            </a:pPr>
            <a:endParaRPr lang="en-US" dirty="0" smtClean="0"/>
          </a:p>
          <a:p>
            <a:endParaRPr lang="en-US" dirty="0" smtClean="0"/>
          </a:p>
        </p:txBody>
      </p:sp>
      <p:sp>
        <p:nvSpPr>
          <p:cNvPr id="5" name="Title 4"/>
          <p:cNvSpPr>
            <a:spLocks noGrp="1"/>
          </p:cNvSpPr>
          <p:nvPr>
            <p:ph type="title"/>
          </p:nvPr>
        </p:nvSpPr>
        <p:spPr>
          <a:xfrm>
            <a:off x="655638" y="537256"/>
            <a:ext cx="8145462" cy="838200"/>
          </a:xfrm>
        </p:spPr>
        <p:txBody>
          <a:bodyPr/>
          <a:lstStyle/>
          <a:p>
            <a:r>
              <a:rPr lang="en-US" sz="1800" dirty="0" smtClean="0"/>
              <a:t>Connect Devices</a:t>
            </a:r>
            <a:r>
              <a:rPr lang="en-US" dirty="0" smtClean="0"/>
              <a:t/>
            </a:r>
            <a:br>
              <a:rPr lang="en-US" dirty="0" smtClean="0"/>
            </a:br>
            <a:r>
              <a:rPr lang="en-US" dirty="0" smtClean="0"/>
              <a:t>Default Gateways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1466" y="1451429"/>
            <a:ext cx="7661048" cy="4775200"/>
          </a:xfrm>
        </p:spPr>
        <p:txBody>
          <a:bodyPr/>
          <a:lstStyle/>
          <a:p>
            <a:pPr marL="0" indent="0">
              <a:buNone/>
            </a:pPr>
            <a:r>
              <a:rPr lang="en-US" sz="2000" dirty="0" smtClean="0"/>
              <a:t>Network Documentation should include at least the following in a topology diagram and addressing table:</a:t>
            </a:r>
          </a:p>
          <a:p>
            <a:r>
              <a:rPr lang="en-US" sz="2000" dirty="0" smtClean="0"/>
              <a:t>Device names</a:t>
            </a:r>
          </a:p>
          <a:p>
            <a:r>
              <a:rPr lang="en-US" sz="2000" dirty="0" smtClean="0"/>
              <a:t>Interfaces </a:t>
            </a:r>
          </a:p>
          <a:p>
            <a:r>
              <a:rPr lang="en-US" sz="2000" dirty="0" smtClean="0"/>
              <a:t>IP addresses and </a:t>
            </a:r>
          </a:p>
          <a:p>
            <a:pPr>
              <a:buNone/>
            </a:pPr>
            <a:r>
              <a:rPr lang="en-US" sz="2000" dirty="0" smtClean="0"/>
              <a:t>	subnet mask</a:t>
            </a:r>
          </a:p>
          <a:p>
            <a:r>
              <a:rPr lang="en-US" sz="2000" dirty="0" smtClean="0"/>
              <a:t>Default gateways</a:t>
            </a:r>
          </a:p>
          <a:p>
            <a:pPr>
              <a:buNone/>
            </a:pPr>
            <a:endParaRPr lang="en-US" dirty="0" smtClean="0"/>
          </a:p>
          <a:p>
            <a:endParaRPr lang="en-US" dirty="0" smtClean="0"/>
          </a:p>
        </p:txBody>
      </p:sp>
      <p:sp>
        <p:nvSpPr>
          <p:cNvPr id="5" name="Title 4"/>
          <p:cNvSpPr>
            <a:spLocks noGrp="1"/>
          </p:cNvSpPr>
          <p:nvPr>
            <p:ph type="title"/>
          </p:nvPr>
        </p:nvSpPr>
        <p:spPr>
          <a:xfrm>
            <a:off x="655638" y="537256"/>
            <a:ext cx="8145462" cy="838200"/>
          </a:xfrm>
        </p:spPr>
        <p:txBody>
          <a:bodyPr/>
          <a:lstStyle/>
          <a:p>
            <a:r>
              <a:rPr lang="en-US" sz="1800" dirty="0" smtClean="0"/>
              <a:t>Connect Devices</a:t>
            </a:r>
            <a:r>
              <a:rPr lang="en-US" dirty="0" smtClean="0"/>
              <a:t/>
            </a:r>
            <a:br>
              <a:rPr lang="en-US" dirty="0" smtClean="0"/>
            </a:br>
            <a:r>
              <a:rPr lang="en-US" dirty="0" smtClean="0"/>
              <a:t>Document Network Addressing</a:t>
            </a:r>
            <a:endParaRPr lang="en-US" dirty="0"/>
          </a:p>
        </p:txBody>
      </p:sp>
      <p:pic>
        <p:nvPicPr>
          <p:cNvPr id="8194" name="Picture 2"/>
          <p:cNvPicPr>
            <a:picLocks noChangeAspect="1" noChangeArrowheads="1"/>
          </p:cNvPicPr>
          <p:nvPr/>
        </p:nvPicPr>
        <p:blipFill>
          <a:blip r:embed="rId3" cstate="print"/>
          <a:srcRect l="45625" t="38492" r="14216" b="24802"/>
          <a:stretch>
            <a:fillRect/>
          </a:stretch>
        </p:blipFill>
        <p:spPr bwMode="auto">
          <a:xfrm>
            <a:off x="2849121" y="2525487"/>
            <a:ext cx="5902996" cy="3309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0371" y="1465943"/>
            <a:ext cx="8556172" cy="4775200"/>
          </a:xfrm>
        </p:spPr>
        <p:txBody>
          <a:bodyPr/>
          <a:lstStyle/>
          <a:p>
            <a:r>
              <a:rPr lang="en-US" b="1" dirty="0" smtClean="0">
                <a:solidFill>
                  <a:srgbClr val="FF0000"/>
                </a:solidFill>
              </a:rPr>
              <a:t>Statically Assigned IP address </a:t>
            </a:r>
            <a:r>
              <a:rPr lang="en-US" dirty="0" smtClean="0"/>
              <a:t>– host is manually assigned the IP address, subnet mask and default gateway. DNS server IP address can also  be assigned.</a:t>
            </a:r>
          </a:p>
          <a:p>
            <a:pPr lvl="1"/>
            <a:r>
              <a:rPr lang="en-US" dirty="0" smtClean="0"/>
              <a:t>Used to identify specific network resources such as network servers and printers</a:t>
            </a:r>
          </a:p>
          <a:p>
            <a:pPr lvl="1"/>
            <a:r>
              <a:rPr lang="en-US" dirty="0" smtClean="0"/>
              <a:t>Can be used in very small networks with few hosts.</a:t>
            </a:r>
          </a:p>
          <a:p>
            <a:r>
              <a:rPr lang="en-US" b="1" dirty="0" smtClean="0">
                <a:solidFill>
                  <a:srgbClr val="FF0000"/>
                </a:solidFill>
              </a:rPr>
              <a:t>Dynamically Assigned IP Address </a:t>
            </a:r>
            <a:r>
              <a:rPr lang="en-US" dirty="0" smtClean="0"/>
              <a:t>– IP Address information is dynamically assigned by a server using Dynamic Host Configuration Protocol (DHCP)</a:t>
            </a:r>
          </a:p>
          <a:p>
            <a:pPr>
              <a:buNone/>
            </a:pPr>
            <a:r>
              <a:rPr lang="en-US" sz="2000" dirty="0" smtClean="0"/>
              <a:t>		Most hosts acquire their IP address information through DHCP</a:t>
            </a:r>
          </a:p>
          <a:p>
            <a:pPr>
              <a:buNone/>
            </a:pPr>
            <a:r>
              <a:rPr lang="en-US" sz="2000" dirty="0" smtClean="0"/>
              <a:t>		DHCP services can be provided by Cisco routers</a:t>
            </a:r>
          </a:p>
        </p:txBody>
      </p:sp>
      <p:sp>
        <p:nvSpPr>
          <p:cNvPr id="5" name="Title 4"/>
          <p:cNvSpPr>
            <a:spLocks noGrp="1"/>
          </p:cNvSpPr>
          <p:nvPr>
            <p:ph type="title"/>
          </p:nvPr>
        </p:nvSpPr>
        <p:spPr>
          <a:xfrm>
            <a:off x="655638" y="537256"/>
            <a:ext cx="8145462" cy="838200"/>
          </a:xfrm>
        </p:spPr>
        <p:txBody>
          <a:bodyPr/>
          <a:lstStyle/>
          <a:p>
            <a:r>
              <a:rPr lang="en-US" sz="1800" dirty="0" smtClean="0"/>
              <a:t>Connect Devices</a:t>
            </a:r>
            <a:r>
              <a:rPr lang="en-US" dirty="0" smtClean="0"/>
              <a:t/>
            </a:r>
            <a:br>
              <a:rPr lang="en-US" dirty="0" smtClean="0"/>
            </a:br>
            <a:r>
              <a:rPr lang="en-US" dirty="0" smtClean="0"/>
              <a:t>Enable IP on a Host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eaLnBrk="1" hangingPunct="1"/>
            <a:r>
              <a:rPr lang="en-US" sz="1800" dirty="0" smtClean="0">
                <a:ea typeface="ＭＳ Ｐゴシック" pitchFamily="34" charset="-128"/>
              </a:rPr>
              <a:t>Functions of a Router</a:t>
            </a:r>
            <a:br>
              <a:rPr lang="en-US" sz="1800" dirty="0" smtClean="0">
                <a:ea typeface="ＭＳ Ｐゴシック" pitchFamily="34" charset="-128"/>
              </a:rPr>
            </a:br>
            <a:r>
              <a:rPr lang="en-US" dirty="0" smtClean="0">
                <a:ea typeface="ＭＳ Ｐゴシック" pitchFamily="34" charset="-128"/>
              </a:rPr>
              <a:t>Characteristics</a:t>
            </a:r>
            <a:r>
              <a:rPr lang="en-US" sz="1800" dirty="0" smtClean="0">
                <a:ea typeface="ＭＳ Ｐゴシック" pitchFamily="34" charset="-128"/>
              </a:rPr>
              <a:t> </a:t>
            </a:r>
            <a:r>
              <a:rPr lang="en-US" dirty="0" smtClean="0">
                <a:ea typeface="ＭＳ Ｐゴシック" pitchFamily="34" charset="-128"/>
              </a:rPr>
              <a:t>of a Network</a:t>
            </a:r>
          </a:p>
        </p:txBody>
      </p:sp>
      <p:pic>
        <p:nvPicPr>
          <p:cNvPr id="1026" name="Picture 2"/>
          <p:cNvPicPr>
            <a:picLocks noGrp="1" noChangeAspect="1" noChangeArrowheads="1"/>
          </p:cNvPicPr>
          <p:nvPr>
            <p:ph idx="1"/>
          </p:nvPr>
        </p:nvPicPr>
        <p:blipFill>
          <a:blip r:embed="rId3" cstate="print"/>
          <a:srcRect l="30384" t="29523" r="25661" b="9190"/>
          <a:stretch>
            <a:fillRect/>
          </a:stretch>
        </p:blipFill>
        <p:spPr bwMode="auto">
          <a:xfrm>
            <a:off x="1845784" y="2293384"/>
            <a:ext cx="5822541" cy="4444874"/>
          </a:xfrm>
          <a:prstGeom prst="rect">
            <a:avLst/>
          </a:prstGeom>
          <a:noFill/>
          <a:ln w="9525">
            <a:noFill/>
            <a:miter lim="800000"/>
            <a:headEnd/>
            <a:tailEnd/>
          </a:ln>
        </p:spPr>
      </p:pic>
      <p:sp>
        <p:nvSpPr>
          <p:cNvPr id="2" name="Rectangle 1"/>
          <p:cNvSpPr/>
          <p:nvPr/>
        </p:nvSpPr>
        <p:spPr>
          <a:xfrm>
            <a:off x="293910" y="1401571"/>
            <a:ext cx="7903029" cy="5410712"/>
          </a:xfrm>
          <a:prstGeom prst="rect">
            <a:avLst/>
          </a:prstGeom>
        </p:spPr>
        <p:txBody>
          <a:bodyPr wrap="square">
            <a:spAutoFit/>
          </a:bodyPr>
          <a:lstStyle/>
          <a:p>
            <a:pPr algn="l"/>
            <a:r>
              <a:rPr lang="en-IE" dirty="0">
                <a:latin typeface="Geneva"/>
              </a:rPr>
              <a:t>As shown in the figure, there are many key structures and performance-related characteristics referred to when discussing </a:t>
            </a:r>
            <a:r>
              <a:rPr lang="en-IE" dirty="0" smtClean="0">
                <a:latin typeface="Geneva"/>
              </a:rPr>
              <a:t>networks</a:t>
            </a:r>
            <a:r>
              <a:rPr lang="en-IE" dirty="0" smtClean="0">
                <a:solidFill>
                  <a:srgbClr val="393536"/>
                </a:solidFill>
                <a:latin typeface="Geneva"/>
              </a:rPr>
              <a:t>:</a:t>
            </a:r>
          </a:p>
          <a:p>
            <a:pPr algn="l"/>
            <a:endParaRPr lang="en-IE" dirty="0" smtClean="0">
              <a:solidFill>
                <a:srgbClr val="393536"/>
              </a:solidFill>
              <a:latin typeface="Geneva"/>
            </a:endParaRPr>
          </a:p>
          <a:p>
            <a:pPr algn="l"/>
            <a:endParaRPr lang="en-IE" dirty="0">
              <a:solidFill>
                <a:srgbClr val="393536"/>
              </a:solidFill>
              <a:latin typeface="Geneva"/>
            </a:endParaRPr>
          </a:p>
          <a:p>
            <a:pPr algn="l"/>
            <a:endParaRPr lang="en-IE" dirty="0" smtClean="0">
              <a:solidFill>
                <a:srgbClr val="393536"/>
              </a:solidFill>
              <a:latin typeface="Geneva"/>
            </a:endParaRPr>
          </a:p>
          <a:p>
            <a:pPr algn="l"/>
            <a:endParaRPr lang="en-IE" dirty="0">
              <a:solidFill>
                <a:srgbClr val="393536"/>
              </a:solidFill>
              <a:latin typeface="Geneva"/>
            </a:endParaRPr>
          </a:p>
          <a:p>
            <a:pPr algn="l"/>
            <a:endParaRPr lang="en-IE" dirty="0" smtClean="0">
              <a:solidFill>
                <a:srgbClr val="393536"/>
              </a:solidFill>
              <a:latin typeface="Geneva"/>
            </a:endParaRPr>
          </a:p>
          <a:p>
            <a:pPr algn="l"/>
            <a:endParaRPr lang="en-IE" dirty="0">
              <a:solidFill>
                <a:srgbClr val="393536"/>
              </a:solidFill>
              <a:latin typeface="Geneva"/>
            </a:endParaRPr>
          </a:p>
          <a:p>
            <a:pPr algn="l"/>
            <a:endParaRPr lang="en-IE" dirty="0" smtClean="0">
              <a:solidFill>
                <a:srgbClr val="393536"/>
              </a:solidFill>
              <a:latin typeface="Geneva"/>
            </a:endParaRPr>
          </a:p>
          <a:p>
            <a:pPr algn="l"/>
            <a:endParaRPr lang="en-IE" dirty="0">
              <a:solidFill>
                <a:srgbClr val="393536"/>
              </a:solidFill>
              <a:latin typeface="Geneva"/>
            </a:endParaRPr>
          </a:p>
          <a:p>
            <a:pPr algn="l"/>
            <a:endParaRPr lang="en-IE" dirty="0" smtClean="0">
              <a:solidFill>
                <a:srgbClr val="393536"/>
              </a:solidFill>
              <a:latin typeface="Geneva"/>
            </a:endParaRPr>
          </a:p>
          <a:p>
            <a:pPr algn="l"/>
            <a:endParaRPr lang="en-IE" dirty="0">
              <a:solidFill>
                <a:srgbClr val="393536"/>
              </a:solidFill>
              <a:latin typeface="Geneva"/>
            </a:endParaRPr>
          </a:p>
          <a:p>
            <a:pPr algn="l"/>
            <a:endParaRPr lang="en-IE" dirty="0" smtClean="0">
              <a:solidFill>
                <a:srgbClr val="393536"/>
              </a:solidFill>
              <a:latin typeface="Geneva"/>
            </a:endParaRPr>
          </a:p>
          <a:p>
            <a:pPr algn="l"/>
            <a:r>
              <a:rPr lang="en-IE" dirty="0" smtClean="0"/>
              <a:t>These </a:t>
            </a:r>
            <a:r>
              <a:rPr lang="en-IE" dirty="0"/>
              <a:t>characteristics and attributes provide a means to compare different networking solutions</a:t>
            </a:r>
            <a:r>
              <a:rPr lang="en-IE" dirty="0" smtClean="0"/>
              <a:t>.</a:t>
            </a:r>
            <a:endParaRPr lang="en-I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010" y="433065"/>
            <a:ext cx="8145462" cy="838200"/>
          </a:xfrm>
        </p:spPr>
        <p:txBody>
          <a:bodyPr/>
          <a:lstStyle/>
          <a:p>
            <a:r>
              <a:rPr lang="en-US" sz="1800" dirty="0"/>
              <a:t>Connect Devices</a:t>
            </a:r>
            <a:r>
              <a:rPr lang="en-US" dirty="0"/>
              <a:t/>
            </a:r>
            <a:br>
              <a:rPr lang="en-US" dirty="0"/>
            </a:br>
            <a:r>
              <a:rPr lang="en-US" dirty="0"/>
              <a:t>Enable IP on a Host</a:t>
            </a:r>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457" y="1271265"/>
            <a:ext cx="5889172" cy="5288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7136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lstStyle/>
          <a:p>
            <a:r>
              <a:rPr lang="en-US" sz="1800" dirty="0" smtClean="0"/>
              <a:t>Connect Devices</a:t>
            </a:r>
            <a:r>
              <a:rPr lang="en-US" dirty="0" smtClean="0"/>
              <a:t/>
            </a:r>
            <a:br>
              <a:rPr lang="en-US" dirty="0" smtClean="0"/>
            </a:br>
            <a:r>
              <a:rPr lang="en-US" dirty="0" smtClean="0"/>
              <a:t>Device LEDs</a:t>
            </a:r>
            <a:endParaRPr lang="en-US" dirty="0"/>
          </a:p>
        </p:txBody>
      </p:sp>
      <p:pic>
        <p:nvPicPr>
          <p:cNvPr id="9218" name="Picture 2"/>
          <p:cNvPicPr>
            <a:picLocks noGrp="1" noChangeAspect="1" noChangeArrowheads="1"/>
          </p:cNvPicPr>
          <p:nvPr>
            <p:ph idx="1"/>
          </p:nvPr>
        </p:nvPicPr>
        <p:blipFill>
          <a:blip r:embed="rId3" cstate="print"/>
          <a:srcRect l="36345" t="31314" r="26523" b="14771"/>
          <a:stretch>
            <a:fillRect/>
          </a:stretch>
        </p:blipFill>
        <p:spPr bwMode="auto">
          <a:xfrm>
            <a:off x="1465943" y="1433360"/>
            <a:ext cx="6209574" cy="506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0381" y="1204686"/>
            <a:ext cx="7661048" cy="4775200"/>
          </a:xfrm>
        </p:spPr>
        <p:txBody>
          <a:bodyPr/>
          <a:lstStyle/>
          <a:p>
            <a:r>
              <a:rPr lang="en-US" sz="2000" b="1" dirty="0" smtClean="0"/>
              <a:t>Console access requires:</a:t>
            </a:r>
          </a:p>
          <a:p>
            <a:pPr>
              <a:buNone/>
            </a:pPr>
            <a:r>
              <a:rPr lang="en-US" sz="2000" b="1" dirty="0" smtClean="0"/>
              <a:t>		Console cable –</a:t>
            </a:r>
            <a:r>
              <a:rPr lang="en-US" sz="2000" dirty="0" smtClean="0"/>
              <a:t> RJ-45-to-DB-9 console cable</a:t>
            </a:r>
          </a:p>
          <a:p>
            <a:pPr>
              <a:buNone/>
            </a:pPr>
            <a:r>
              <a:rPr lang="en-US" sz="2000" b="1" dirty="0" smtClean="0"/>
              <a:t>		Terminal emulation software –</a:t>
            </a:r>
            <a:r>
              <a:rPr lang="en-US" sz="2000" dirty="0" smtClean="0"/>
              <a:t> Tera Term, PuTTY, 	HyperTerminal</a:t>
            </a:r>
          </a:p>
          <a:p>
            <a:endParaRPr lang="en-US" sz="2000" dirty="0" smtClean="0"/>
          </a:p>
        </p:txBody>
      </p:sp>
      <p:sp>
        <p:nvSpPr>
          <p:cNvPr id="5" name="Title 4"/>
          <p:cNvSpPr>
            <a:spLocks noGrp="1"/>
          </p:cNvSpPr>
          <p:nvPr>
            <p:ph type="title"/>
          </p:nvPr>
        </p:nvSpPr>
        <p:spPr>
          <a:xfrm>
            <a:off x="198438" y="428399"/>
            <a:ext cx="8145462" cy="838200"/>
          </a:xfrm>
        </p:spPr>
        <p:txBody>
          <a:bodyPr/>
          <a:lstStyle/>
          <a:p>
            <a:r>
              <a:rPr lang="en-US" sz="1800" dirty="0" smtClean="0"/>
              <a:t>Connect Devices</a:t>
            </a:r>
            <a:r>
              <a:rPr lang="en-US" dirty="0" smtClean="0"/>
              <a:t/>
            </a:r>
            <a:br>
              <a:rPr lang="en-US" dirty="0" smtClean="0"/>
            </a:br>
            <a:r>
              <a:rPr lang="en-US" dirty="0" smtClean="0"/>
              <a:t>Console Access</a:t>
            </a:r>
            <a:endParaRPr lang="en-US" dirty="0"/>
          </a:p>
        </p:txBody>
      </p:sp>
      <p:pic>
        <p:nvPicPr>
          <p:cNvPr id="10243" name="Picture 3"/>
          <p:cNvPicPr>
            <a:picLocks noChangeAspect="1" noChangeArrowheads="1"/>
          </p:cNvPicPr>
          <p:nvPr/>
        </p:nvPicPr>
        <p:blipFill>
          <a:blip r:embed="rId3" cstate="print"/>
          <a:srcRect l="24901" t="41419" r="42303" b="9970"/>
          <a:stretch>
            <a:fillRect/>
          </a:stretch>
        </p:blipFill>
        <p:spPr bwMode="auto">
          <a:xfrm>
            <a:off x="3078480" y="2514600"/>
            <a:ext cx="4962434" cy="41353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27315" y="1494972"/>
            <a:ext cx="7661048" cy="4775200"/>
          </a:xfrm>
        </p:spPr>
        <p:txBody>
          <a:bodyPr/>
          <a:lstStyle/>
          <a:p>
            <a:pPr>
              <a:buNone/>
            </a:pPr>
            <a:r>
              <a:rPr lang="en-US" sz="2000" dirty="0" smtClean="0"/>
              <a:t>Basics tasks that should be first configured on a Cisco Router and Cisco Switch:</a:t>
            </a:r>
          </a:p>
          <a:p>
            <a:r>
              <a:rPr lang="en-US" sz="2000" b="1" dirty="0" smtClean="0"/>
              <a:t>Name the device –</a:t>
            </a:r>
            <a:r>
              <a:rPr lang="en-US" sz="2000" dirty="0" smtClean="0"/>
              <a:t> Distinguishes it from other routers</a:t>
            </a:r>
          </a:p>
          <a:p>
            <a:r>
              <a:rPr lang="en-US" sz="2000" b="1" dirty="0" smtClean="0"/>
              <a:t>Secure management access – </a:t>
            </a:r>
            <a:r>
              <a:rPr lang="en-US" sz="2000" dirty="0" smtClean="0"/>
              <a:t>Secures privileged EXEC, user EXEC, and Telnet access, and encrypts passwords to their highest level</a:t>
            </a:r>
          </a:p>
          <a:p>
            <a:endParaRPr lang="en-US" sz="2000" dirty="0" smtClean="0"/>
          </a:p>
          <a:p>
            <a:endParaRPr lang="en-US" sz="2000" dirty="0" smtClean="0"/>
          </a:p>
          <a:p>
            <a:endParaRPr lang="en-US" sz="2000" dirty="0" smtClean="0"/>
          </a:p>
          <a:p>
            <a:pPr>
              <a:buNone/>
            </a:pPr>
            <a:endParaRPr lang="en-US" sz="2000" b="1" dirty="0" smtClean="0"/>
          </a:p>
          <a:p>
            <a:r>
              <a:rPr lang="en-US" sz="2000" b="1" dirty="0" smtClean="0"/>
              <a:t>Configure a banner –</a:t>
            </a:r>
            <a:r>
              <a:rPr lang="en-US" sz="2000" dirty="0" smtClean="0"/>
              <a:t> Provides legal notification of unauthorized access.</a:t>
            </a:r>
          </a:p>
          <a:p>
            <a:pPr>
              <a:buNone/>
            </a:pPr>
            <a:endParaRPr lang="en-US" sz="2000" dirty="0" smtClean="0"/>
          </a:p>
        </p:txBody>
      </p:sp>
      <p:sp>
        <p:nvSpPr>
          <p:cNvPr id="5" name="Title 4"/>
          <p:cNvSpPr>
            <a:spLocks noGrp="1"/>
          </p:cNvSpPr>
          <p:nvPr>
            <p:ph type="title"/>
          </p:nvPr>
        </p:nvSpPr>
        <p:spPr>
          <a:xfrm>
            <a:off x="655638" y="537256"/>
            <a:ext cx="8145462" cy="838200"/>
          </a:xfrm>
        </p:spPr>
        <p:txBody>
          <a:bodyPr/>
          <a:lstStyle/>
          <a:p>
            <a:r>
              <a:rPr lang="en-US" sz="1800" dirty="0" smtClean="0"/>
              <a:t>Basic Settings on a Router </a:t>
            </a:r>
            <a:r>
              <a:rPr lang="en-US" dirty="0" smtClean="0"/>
              <a:t/>
            </a:r>
            <a:br>
              <a:rPr lang="en-US" dirty="0" smtClean="0"/>
            </a:br>
            <a:r>
              <a:rPr lang="en-US" dirty="0" smtClean="0"/>
              <a:t>Configure Basic Router Settings </a:t>
            </a:r>
            <a:endParaRPr lang="en-US" dirty="0"/>
          </a:p>
        </p:txBody>
      </p:sp>
      <p:pic>
        <p:nvPicPr>
          <p:cNvPr id="12290" name="Picture 2"/>
          <p:cNvPicPr>
            <a:picLocks noChangeAspect="1" noChangeArrowheads="1"/>
          </p:cNvPicPr>
          <p:nvPr/>
        </p:nvPicPr>
        <p:blipFill>
          <a:blip r:embed="rId3" cstate="print"/>
          <a:srcRect l="47410" t="52579" r="17228" b="15972"/>
          <a:stretch>
            <a:fillRect/>
          </a:stretch>
        </p:blipFill>
        <p:spPr bwMode="auto">
          <a:xfrm>
            <a:off x="3626075" y="3410857"/>
            <a:ext cx="3877809" cy="19389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200" y="1494972"/>
            <a:ext cx="3672114" cy="4775200"/>
          </a:xfrm>
        </p:spPr>
        <p:txBody>
          <a:bodyPr/>
          <a:lstStyle/>
          <a:p>
            <a:pPr>
              <a:buNone/>
            </a:pPr>
            <a:r>
              <a:rPr lang="en-US" sz="2000" dirty="0" smtClean="0"/>
              <a:t>To be available a router interface  must be:</a:t>
            </a:r>
          </a:p>
          <a:p>
            <a:r>
              <a:rPr lang="en-US" sz="2000" b="1" dirty="0" smtClean="0"/>
              <a:t>Configured with an address and subnet mask .</a:t>
            </a:r>
          </a:p>
          <a:p>
            <a:r>
              <a:rPr lang="en-US" sz="2000" b="1" dirty="0" smtClean="0"/>
              <a:t>Activated – </a:t>
            </a:r>
            <a:r>
              <a:rPr lang="en-US" sz="2000" dirty="0" smtClean="0"/>
              <a:t>by default LAN and WAN interfaces are not activated. Must be activated using </a:t>
            </a:r>
            <a:r>
              <a:rPr lang="en-US" sz="2000" dirty="0" smtClean="0">
                <a:solidFill>
                  <a:srgbClr val="FF0000"/>
                </a:solidFill>
              </a:rPr>
              <a:t>no shutdown </a:t>
            </a:r>
            <a:r>
              <a:rPr lang="en-US" sz="2000" dirty="0" smtClean="0"/>
              <a:t>command.</a:t>
            </a:r>
          </a:p>
          <a:p>
            <a:r>
              <a:rPr lang="en-US" sz="2000" dirty="0" smtClean="0"/>
              <a:t>Other parameters -  serial cable end labeled DCE must be configured with the </a:t>
            </a:r>
            <a:r>
              <a:rPr lang="en-US" sz="2000" b="1" dirty="0" smtClean="0">
                <a:solidFill>
                  <a:srgbClr val="FF0000"/>
                </a:solidFill>
              </a:rPr>
              <a:t>clock rate</a:t>
            </a:r>
            <a:r>
              <a:rPr lang="en-US" sz="2000" b="1" dirty="0" smtClean="0"/>
              <a:t> </a:t>
            </a:r>
            <a:r>
              <a:rPr lang="en-US" sz="2000" dirty="0" smtClean="0"/>
              <a:t>command.</a:t>
            </a:r>
          </a:p>
          <a:p>
            <a:r>
              <a:rPr lang="en-US" sz="2000" dirty="0" smtClean="0"/>
              <a:t>Optional </a:t>
            </a:r>
            <a:r>
              <a:rPr lang="en-US" sz="2000" dirty="0" smtClean="0">
                <a:solidFill>
                  <a:srgbClr val="FF0000"/>
                </a:solidFill>
              </a:rPr>
              <a:t>description</a:t>
            </a:r>
            <a:r>
              <a:rPr lang="en-US" sz="2000" dirty="0" smtClean="0"/>
              <a:t> can be included.</a:t>
            </a:r>
          </a:p>
        </p:txBody>
      </p:sp>
      <p:sp>
        <p:nvSpPr>
          <p:cNvPr id="5" name="Title 4"/>
          <p:cNvSpPr>
            <a:spLocks noGrp="1"/>
          </p:cNvSpPr>
          <p:nvPr>
            <p:ph type="title"/>
          </p:nvPr>
        </p:nvSpPr>
        <p:spPr>
          <a:xfrm>
            <a:off x="655638" y="537256"/>
            <a:ext cx="8145462" cy="838200"/>
          </a:xfrm>
        </p:spPr>
        <p:txBody>
          <a:bodyPr/>
          <a:lstStyle/>
          <a:p>
            <a:r>
              <a:rPr lang="en-US" sz="1800" dirty="0" smtClean="0"/>
              <a:t>Basic Settings on a Router </a:t>
            </a:r>
            <a:r>
              <a:rPr lang="en-US" dirty="0" smtClean="0"/>
              <a:t/>
            </a:r>
            <a:br>
              <a:rPr lang="en-US" dirty="0" smtClean="0"/>
            </a:br>
            <a:r>
              <a:rPr lang="en-US" dirty="0" smtClean="0"/>
              <a:t> Configure Router Interfaces</a:t>
            </a:r>
            <a:endParaRPr lang="en-US" dirty="0"/>
          </a:p>
        </p:txBody>
      </p:sp>
      <p:pic>
        <p:nvPicPr>
          <p:cNvPr id="13314" name="Picture 2"/>
          <p:cNvPicPr>
            <a:picLocks noChangeAspect="1" noChangeArrowheads="1"/>
          </p:cNvPicPr>
          <p:nvPr/>
        </p:nvPicPr>
        <p:blipFill>
          <a:blip r:embed="rId3" cstate="print"/>
          <a:srcRect l="47299" t="28572" r="17339" b="15079"/>
          <a:stretch>
            <a:fillRect/>
          </a:stretch>
        </p:blipFill>
        <p:spPr bwMode="auto">
          <a:xfrm>
            <a:off x="3933371" y="1596572"/>
            <a:ext cx="4601029" cy="41220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1" y="1494972"/>
            <a:ext cx="4397829" cy="5363028"/>
          </a:xfrm>
        </p:spPr>
        <p:txBody>
          <a:bodyPr/>
          <a:lstStyle/>
          <a:p>
            <a:r>
              <a:rPr lang="en-US" sz="1800" b="1" dirty="0" smtClean="0"/>
              <a:t>Configure interface with IPv6 address and subnet mask.</a:t>
            </a:r>
            <a:r>
              <a:rPr lang="en-US" sz="1800" dirty="0" smtClean="0"/>
              <a:t> Use the</a:t>
            </a:r>
            <a:r>
              <a:rPr lang="en-US" sz="1800" b="1" dirty="0" smtClean="0"/>
              <a:t> ipv6 address </a:t>
            </a:r>
            <a:r>
              <a:rPr lang="en-US" sz="1800" i="1" dirty="0" smtClean="0"/>
              <a:t>ipv6-address</a:t>
            </a:r>
            <a:r>
              <a:rPr lang="en-US" sz="1800" b="1" dirty="0" smtClean="0"/>
              <a:t>/</a:t>
            </a:r>
            <a:r>
              <a:rPr lang="en-US" sz="1800" i="1" dirty="0" smtClean="0"/>
              <a:t>ipv6-length </a:t>
            </a:r>
            <a:r>
              <a:rPr lang="en-US" sz="1800" b="1" dirty="0" smtClean="0"/>
              <a:t>[link-local | eui-64]</a:t>
            </a:r>
            <a:r>
              <a:rPr lang="en-US" sz="1800" dirty="0" smtClean="0"/>
              <a:t>interface configuration command.</a:t>
            </a:r>
            <a:endParaRPr lang="en-US" sz="1800" b="1" dirty="0" smtClean="0"/>
          </a:p>
          <a:p>
            <a:r>
              <a:rPr lang="en-US" sz="1800" b="1" dirty="0" smtClean="0"/>
              <a:t>Activate </a:t>
            </a:r>
            <a:r>
              <a:rPr lang="en-US" sz="1800" dirty="0" smtClean="0"/>
              <a:t>– using no shutdown command.</a:t>
            </a:r>
          </a:p>
          <a:p>
            <a:pPr>
              <a:buNone/>
            </a:pPr>
            <a:r>
              <a:rPr lang="en-US" sz="1800" dirty="0" smtClean="0"/>
              <a:t>IPv6 interfaces can support more than one address:</a:t>
            </a:r>
          </a:p>
          <a:p>
            <a:r>
              <a:rPr lang="en-US" sz="1800" dirty="0" smtClean="0"/>
              <a:t>Configure a specified </a:t>
            </a:r>
            <a:r>
              <a:rPr lang="en-US" sz="1800" dirty="0" smtClean="0">
                <a:solidFill>
                  <a:srgbClr val="FF0000"/>
                </a:solidFill>
              </a:rPr>
              <a:t>global unicast </a:t>
            </a:r>
            <a:r>
              <a:rPr lang="en-US" sz="1800" dirty="0" smtClean="0"/>
              <a:t>-</a:t>
            </a:r>
            <a:r>
              <a:rPr lang="en-US" sz="1800" i="1" dirty="0" smtClean="0"/>
              <a:t> ipv6-address</a:t>
            </a:r>
            <a:r>
              <a:rPr lang="en-US" sz="1800" dirty="0" smtClean="0"/>
              <a:t> /</a:t>
            </a:r>
            <a:r>
              <a:rPr lang="en-US" sz="1800" i="1" dirty="0" smtClean="0"/>
              <a:t>ipv6-length</a:t>
            </a:r>
            <a:r>
              <a:rPr lang="en-US" sz="1800" dirty="0" smtClean="0"/>
              <a:t> .Configure a global IPv6 address with an interface identifier (ID) in the low-order 64 bits  - </a:t>
            </a:r>
            <a:r>
              <a:rPr lang="en-US" sz="1800" i="1" dirty="0" smtClean="0"/>
              <a:t> ipv6-address</a:t>
            </a:r>
            <a:r>
              <a:rPr lang="en-US" sz="1800" dirty="0" smtClean="0"/>
              <a:t> </a:t>
            </a:r>
            <a:r>
              <a:rPr lang="en-US" sz="1800" b="1" dirty="0" smtClean="0"/>
              <a:t>/</a:t>
            </a:r>
            <a:r>
              <a:rPr lang="en-US" sz="1800" i="1" dirty="0" smtClean="0"/>
              <a:t>ipv6-length </a:t>
            </a:r>
            <a:r>
              <a:rPr lang="en-US" sz="1800" dirty="0" smtClean="0"/>
              <a:t>eui-64</a:t>
            </a:r>
          </a:p>
          <a:p>
            <a:r>
              <a:rPr lang="en-US" sz="1800" dirty="0" smtClean="0"/>
              <a:t>Configure </a:t>
            </a:r>
            <a:r>
              <a:rPr lang="en-US" sz="1800" dirty="0" smtClean="0">
                <a:solidFill>
                  <a:srgbClr val="FF0000"/>
                </a:solidFill>
              </a:rPr>
              <a:t>a link-local address </a:t>
            </a:r>
            <a:r>
              <a:rPr lang="en-US" sz="1800" dirty="0" smtClean="0"/>
              <a:t>-  </a:t>
            </a:r>
            <a:r>
              <a:rPr lang="en-US" sz="1800" i="1" dirty="0" smtClean="0"/>
              <a:t>ipv6-address</a:t>
            </a:r>
            <a:r>
              <a:rPr lang="en-US" sz="1800" dirty="0" smtClean="0"/>
              <a:t> </a:t>
            </a:r>
            <a:r>
              <a:rPr lang="en-US" sz="1800" b="1" dirty="0" smtClean="0"/>
              <a:t>/</a:t>
            </a:r>
            <a:r>
              <a:rPr lang="en-US" sz="1800" i="1" dirty="0" smtClean="0"/>
              <a:t>ipv6-length </a:t>
            </a:r>
            <a:r>
              <a:rPr lang="en-US" sz="1800" dirty="0" smtClean="0"/>
              <a:t>link-local</a:t>
            </a:r>
          </a:p>
        </p:txBody>
      </p:sp>
      <p:sp>
        <p:nvSpPr>
          <p:cNvPr id="5" name="Title 4"/>
          <p:cNvSpPr>
            <a:spLocks noGrp="1"/>
          </p:cNvSpPr>
          <p:nvPr>
            <p:ph type="title"/>
          </p:nvPr>
        </p:nvSpPr>
        <p:spPr>
          <a:xfrm>
            <a:off x="655638" y="537256"/>
            <a:ext cx="8145462" cy="838200"/>
          </a:xfrm>
        </p:spPr>
        <p:txBody>
          <a:bodyPr/>
          <a:lstStyle/>
          <a:p>
            <a:r>
              <a:rPr lang="en-US" sz="1800" dirty="0" smtClean="0"/>
              <a:t>Basic Settings on a Router </a:t>
            </a:r>
            <a:r>
              <a:rPr lang="en-US" dirty="0" smtClean="0"/>
              <a:t/>
            </a:r>
            <a:br>
              <a:rPr lang="en-US" dirty="0" smtClean="0"/>
            </a:br>
            <a:r>
              <a:rPr lang="en-US" dirty="0" smtClean="0"/>
              <a:t>Configure an IPv6 Router Interface</a:t>
            </a:r>
            <a:endParaRPr lang="en-US" dirty="0"/>
          </a:p>
        </p:txBody>
      </p:sp>
      <p:pic>
        <p:nvPicPr>
          <p:cNvPr id="13315" name="Picture 3"/>
          <p:cNvPicPr>
            <a:picLocks noChangeAspect="1" noChangeArrowheads="1"/>
          </p:cNvPicPr>
          <p:nvPr/>
        </p:nvPicPr>
        <p:blipFill>
          <a:blip r:embed="rId3" cstate="print"/>
          <a:srcRect l="47633" t="28770" r="17674" b="14087"/>
          <a:stretch>
            <a:fillRect/>
          </a:stretch>
        </p:blipFill>
        <p:spPr bwMode="auto">
          <a:xfrm>
            <a:off x="4862286" y="1669143"/>
            <a:ext cx="4075087" cy="37737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72144" y="1494972"/>
            <a:ext cx="2732314" cy="5363028"/>
          </a:xfrm>
        </p:spPr>
        <p:txBody>
          <a:bodyPr/>
          <a:lstStyle/>
          <a:p>
            <a:r>
              <a:rPr lang="en-US" sz="2000" dirty="0" smtClean="0"/>
              <a:t>Loopback interface is a logical interface internal to the router. </a:t>
            </a:r>
          </a:p>
          <a:p>
            <a:r>
              <a:rPr lang="en-US" sz="2000" dirty="0" smtClean="0"/>
              <a:t>It is not assigned to a physical port, it  is considered a </a:t>
            </a:r>
            <a:r>
              <a:rPr lang="en-US" sz="2000" dirty="0" smtClean="0">
                <a:solidFill>
                  <a:srgbClr val="FF0000"/>
                </a:solidFill>
              </a:rPr>
              <a:t>software interface</a:t>
            </a:r>
            <a:r>
              <a:rPr lang="en-US" sz="2000" dirty="0" smtClean="0"/>
              <a:t> that is automatically in an UP state.</a:t>
            </a:r>
          </a:p>
          <a:p>
            <a:r>
              <a:rPr lang="en-US" sz="2000" dirty="0" smtClean="0"/>
              <a:t>Useful for </a:t>
            </a:r>
            <a:r>
              <a:rPr lang="en-US" sz="2000" dirty="0" smtClean="0">
                <a:solidFill>
                  <a:srgbClr val="FF0000"/>
                </a:solidFill>
              </a:rPr>
              <a:t>testing</a:t>
            </a:r>
            <a:r>
              <a:rPr lang="en-US" sz="2000" dirty="0" smtClean="0"/>
              <a:t> and important in the OSPF routing process.</a:t>
            </a:r>
          </a:p>
          <a:p>
            <a:endParaRPr lang="en-US" sz="1800" dirty="0" smtClean="0"/>
          </a:p>
        </p:txBody>
      </p:sp>
      <p:sp>
        <p:nvSpPr>
          <p:cNvPr id="5" name="Title 4"/>
          <p:cNvSpPr>
            <a:spLocks noGrp="1"/>
          </p:cNvSpPr>
          <p:nvPr>
            <p:ph type="title"/>
          </p:nvPr>
        </p:nvSpPr>
        <p:spPr>
          <a:xfrm>
            <a:off x="655638" y="537256"/>
            <a:ext cx="8145462" cy="838200"/>
          </a:xfrm>
        </p:spPr>
        <p:txBody>
          <a:bodyPr/>
          <a:lstStyle/>
          <a:p>
            <a:r>
              <a:rPr lang="en-US" sz="1800" dirty="0" smtClean="0"/>
              <a:t>Basic Settings on a Router </a:t>
            </a:r>
            <a:r>
              <a:rPr lang="en-US" dirty="0" smtClean="0"/>
              <a:t/>
            </a:r>
            <a:br>
              <a:rPr lang="en-US" dirty="0" smtClean="0"/>
            </a:br>
            <a:r>
              <a:rPr lang="en-US" dirty="0" smtClean="0"/>
              <a:t>Configure a Loopback Interface</a:t>
            </a:r>
            <a:endParaRPr lang="en-US" dirty="0"/>
          </a:p>
        </p:txBody>
      </p:sp>
      <p:pic>
        <p:nvPicPr>
          <p:cNvPr id="14338" name="Picture 2"/>
          <p:cNvPicPr>
            <a:picLocks noChangeAspect="1" noChangeArrowheads="1"/>
          </p:cNvPicPr>
          <p:nvPr/>
        </p:nvPicPr>
        <p:blipFill>
          <a:blip r:embed="rId3" cstate="print"/>
          <a:srcRect l="47187" t="29167" r="14885" b="17063"/>
          <a:stretch>
            <a:fillRect/>
          </a:stretch>
        </p:blipFill>
        <p:spPr bwMode="auto">
          <a:xfrm>
            <a:off x="3309258" y="1814286"/>
            <a:ext cx="5515428" cy="39333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83027" y="1611087"/>
            <a:ext cx="3091543" cy="4332514"/>
          </a:xfrm>
        </p:spPr>
        <p:txBody>
          <a:bodyPr/>
          <a:lstStyle/>
          <a:p>
            <a:pPr>
              <a:buNone/>
            </a:pPr>
            <a:r>
              <a:rPr lang="en-US" sz="1800" dirty="0" smtClean="0"/>
              <a:t>Show commands to verify operation and configuration of interface.</a:t>
            </a:r>
          </a:p>
          <a:p>
            <a:r>
              <a:rPr lang="en-US" sz="1800" b="1" dirty="0" smtClean="0">
                <a:solidFill>
                  <a:srgbClr val="FF0000"/>
                </a:solidFill>
              </a:rPr>
              <a:t>show ip interfaces brief</a:t>
            </a:r>
          </a:p>
          <a:p>
            <a:r>
              <a:rPr lang="en-US" sz="1800" b="1" dirty="0" smtClean="0">
                <a:solidFill>
                  <a:srgbClr val="FF0000"/>
                </a:solidFill>
              </a:rPr>
              <a:t>show ip route</a:t>
            </a:r>
          </a:p>
          <a:p>
            <a:r>
              <a:rPr lang="en-US" sz="1800" b="1" dirty="0" smtClean="0">
                <a:solidFill>
                  <a:srgbClr val="FF0000"/>
                </a:solidFill>
              </a:rPr>
              <a:t>show running-config</a:t>
            </a:r>
            <a:r>
              <a:rPr lang="en-US" sz="1800" b="1" dirty="0" smtClean="0"/>
              <a:t> </a:t>
            </a:r>
          </a:p>
          <a:p>
            <a:pPr>
              <a:buNone/>
            </a:pPr>
            <a:r>
              <a:rPr lang="en-US" sz="1800" dirty="0" smtClean="0"/>
              <a:t>Show commands to gather more detailed interface information.</a:t>
            </a:r>
          </a:p>
          <a:p>
            <a:r>
              <a:rPr lang="en-US" sz="1800" b="1" dirty="0" smtClean="0"/>
              <a:t>show interfaces</a:t>
            </a:r>
            <a:endParaRPr lang="en-US" sz="1800" dirty="0" smtClean="0"/>
          </a:p>
          <a:p>
            <a:r>
              <a:rPr lang="en-US" sz="1800" b="1" dirty="0" smtClean="0"/>
              <a:t>show ip interfaces</a:t>
            </a:r>
            <a:endParaRPr lang="en-US" sz="1800" dirty="0" smtClean="0"/>
          </a:p>
        </p:txBody>
      </p:sp>
      <p:sp>
        <p:nvSpPr>
          <p:cNvPr id="5" name="Title 4"/>
          <p:cNvSpPr>
            <a:spLocks noGrp="1"/>
          </p:cNvSpPr>
          <p:nvPr>
            <p:ph type="title"/>
          </p:nvPr>
        </p:nvSpPr>
        <p:spPr>
          <a:xfrm>
            <a:off x="655638" y="537256"/>
            <a:ext cx="8145462" cy="838200"/>
          </a:xfrm>
        </p:spPr>
        <p:txBody>
          <a:bodyPr/>
          <a:lstStyle/>
          <a:p>
            <a:r>
              <a:rPr lang="en-US" sz="1800" dirty="0" smtClean="0"/>
              <a:t>Verify Connectivity of Directly Connected Networks </a:t>
            </a:r>
            <a:r>
              <a:rPr lang="en-US" dirty="0" smtClean="0"/>
              <a:t/>
            </a:r>
            <a:br>
              <a:rPr lang="en-US" dirty="0" smtClean="0"/>
            </a:br>
            <a:r>
              <a:rPr lang="en-US" dirty="0" smtClean="0"/>
              <a:t>Verify Interface Settings</a:t>
            </a:r>
            <a:endParaRPr lang="en-US" dirty="0"/>
          </a:p>
        </p:txBody>
      </p:sp>
      <p:pic>
        <p:nvPicPr>
          <p:cNvPr id="15362" name="Picture 2"/>
          <p:cNvPicPr>
            <a:picLocks noChangeAspect="1" noChangeArrowheads="1"/>
          </p:cNvPicPr>
          <p:nvPr/>
        </p:nvPicPr>
        <p:blipFill>
          <a:blip r:embed="rId3" cstate="print"/>
          <a:srcRect l="48525" t="32452" r="18567" b="16071"/>
          <a:stretch>
            <a:fillRect/>
          </a:stretch>
        </p:blipFill>
        <p:spPr bwMode="auto">
          <a:xfrm>
            <a:off x="3414043" y="1480457"/>
            <a:ext cx="5483215" cy="48223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83029" y="1386114"/>
            <a:ext cx="3814455" cy="5079999"/>
          </a:xfrm>
        </p:spPr>
        <p:txBody>
          <a:bodyPr/>
          <a:lstStyle/>
          <a:p>
            <a:r>
              <a:rPr lang="en-US" sz="1800" b="1" dirty="0" smtClean="0">
                <a:solidFill>
                  <a:srgbClr val="FF0000"/>
                </a:solidFill>
              </a:rPr>
              <a:t>show ipv6 interface brief </a:t>
            </a:r>
            <a:r>
              <a:rPr lang="en-US" sz="1800" b="1" dirty="0" smtClean="0"/>
              <a:t>- </a:t>
            </a:r>
            <a:r>
              <a:rPr lang="en-US" sz="1800" dirty="0" smtClean="0"/>
              <a:t>displays a summary for each of the interfaces.</a:t>
            </a:r>
            <a:endParaRPr lang="en-US" sz="1800" b="1" dirty="0" smtClean="0"/>
          </a:p>
          <a:p>
            <a:r>
              <a:rPr lang="en-US" sz="1800" b="1" dirty="0" smtClean="0">
                <a:solidFill>
                  <a:srgbClr val="FF0000"/>
                </a:solidFill>
              </a:rPr>
              <a:t>show ipv6 interface gigabitethernet 0/0  </a:t>
            </a:r>
            <a:r>
              <a:rPr lang="en-US" sz="1800" b="1" dirty="0" smtClean="0"/>
              <a:t>- </a:t>
            </a:r>
            <a:r>
              <a:rPr lang="en-US" sz="1800" dirty="0" smtClean="0"/>
              <a:t>displays the interface status and all the IPv6 addresses for this  interface.</a:t>
            </a:r>
            <a:r>
              <a:rPr lang="en-US" sz="1800" b="1" dirty="0" smtClean="0"/>
              <a:t> </a:t>
            </a:r>
          </a:p>
          <a:p>
            <a:r>
              <a:rPr lang="en-US" sz="1800" b="1" dirty="0" smtClean="0"/>
              <a:t> </a:t>
            </a:r>
            <a:r>
              <a:rPr lang="en-US" sz="1800" b="1" dirty="0" smtClean="0">
                <a:solidFill>
                  <a:srgbClr val="FF0000"/>
                </a:solidFill>
              </a:rPr>
              <a:t>show ipv6 route </a:t>
            </a:r>
            <a:r>
              <a:rPr lang="en-US" sz="1800" b="1" dirty="0" smtClean="0"/>
              <a:t>-  </a:t>
            </a:r>
            <a:r>
              <a:rPr lang="en-US" sz="1800" dirty="0" smtClean="0"/>
              <a:t>verify that IPv6 networks and specific IPv6 interface addresses have been installed in the IPv6 routing table. </a:t>
            </a:r>
            <a:endParaRPr lang="en-US" sz="1800" b="1" dirty="0" smtClean="0"/>
          </a:p>
          <a:p>
            <a:r>
              <a:rPr lang="en-US" sz="1800" b="1" dirty="0" smtClean="0">
                <a:solidFill>
                  <a:srgbClr val="FF0000"/>
                </a:solidFill>
              </a:rPr>
              <a:t>show interface</a:t>
            </a:r>
            <a:endParaRPr lang="en-US" sz="1800" dirty="0" smtClean="0">
              <a:solidFill>
                <a:srgbClr val="FF0000"/>
              </a:solidFill>
            </a:endParaRPr>
          </a:p>
          <a:p>
            <a:r>
              <a:rPr lang="en-US" sz="1800" b="1" dirty="0" smtClean="0">
                <a:solidFill>
                  <a:srgbClr val="FF0000"/>
                </a:solidFill>
              </a:rPr>
              <a:t>show ipv6 routers </a:t>
            </a:r>
            <a:r>
              <a:rPr lang="en-US" sz="1400" b="1" dirty="0" smtClean="0">
                <a:solidFill>
                  <a:srgbClr val="002060"/>
                </a:solidFill>
              </a:rPr>
              <a:t>(</a:t>
            </a:r>
            <a:r>
              <a:rPr lang="en-IE" sz="1400" dirty="0" smtClean="0">
                <a:solidFill>
                  <a:srgbClr val="002060"/>
                </a:solidFill>
              </a:rPr>
              <a:t>To </a:t>
            </a:r>
            <a:r>
              <a:rPr lang="en-IE" sz="1400" dirty="0">
                <a:solidFill>
                  <a:srgbClr val="002060"/>
                </a:solidFill>
              </a:rPr>
              <a:t>display IPv6 router advertisement (RA) information received from on-link devices</a:t>
            </a:r>
            <a:r>
              <a:rPr lang="en-IE" sz="1400" dirty="0" smtClean="0">
                <a:solidFill>
                  <a:srgbClr val="002060"/>
                </a:solidFill>
              </a:rPr>
              <a:t>,)</a:t>
            </a:r>
            <a:endParaRPr lang="en-US" sz="1400" dirty="0" smtClean="0">
              <a:solidFill>
                <a:srgbClr val="002060"/>
              </a:solidFill>
            </a:endParaRPr>
          </a:p>
          <a:p>
            <a:pPr>
              <a:buNone/>
            </a:pPr>
            <a:endParaRPr lang="en-US" sz="1800" b="1" dirty="0" smtClean="0"/>
          </a:p>
          <a:p>
            <a:pPr>
              <a:buNone/>
            </a:pPr>
            <a:endParaRPr lang="en-US" sz="1800" b="1" dirty="0" smtClean="0"/>
          </a:p>
          <a:p>
            <a:pPr>
              <a:buNone/>
            </a:pPr>
            <a:endParaRPr lang="en-US" sz="1800" dirty="0" smtClean="0"/>
          </a:p>
        </p:txBody>
      </p:sp>
      <p:sp>
        <p:nvSpPr>
          <p:cNvPr id="5" name="Title 4"/>
          <p:cNvSpPr>
            <a:spLocks noGrp="1"/>
          </p:cNvSpPr>
          <p:nvPr>
            <p:ph type="title"/>
          </p:nvPr>
        </p:nvSpPr>
        <p:spPr>
          <a:xfrm>
            <a:off x="655638" y="537256"/>
            <a:ext cx="8145462" cy="838200"/>
          </a:xfrm>
        </p:spPr>
        <p:txBody>
          <a:bodyPr/>
          <a:lstStyle/>
          <a:p>
            <a:r>
              <a:rPr lang="en-US" sz="1800" dirty="0" smtClean="0"/>
              <a:t>Verify Connectivity of Directly Connected Networks </a:t>
            </a:r>
            <a:r>
              <a:rPr lang="en-US" dirty="0" smtClean="0"/>
              <a:t/>
            </a:r>
            <a:br>
              <a:rPr lang="en-US" dirty="0" smtClean="0"/>
            </a:br>
            <a:r>
              <a:rPr lang="en-US" dirty="0" smtClean="0"/>
              <a:t>Verify Interface Settings</a:t>
            </a:r>
            <a:endParaRPr lang="en-US" dirty="0"/>
          </a:p>
        </p:txBody>
      </p:sp>
      <p:pic>
        <p:nvPicPr>
          <p:cNvPr id="16386" name="Picture 2"/>
          <p:cNvPicPr>
            <a:picLocks noChangeAspect="1" noChangeArrowheads="1"/>
          </p:cNvPicPr>
          <p:nvPr/>
        </p:nvPicPr>
        <p:blipFill>
          <a:blip r:embed="rId3" cstate="print"/>
          <a:srcRect l="39713" t="31746" r="27268" b="15278"/>
          <a:stretch>
            <a:fillRect/>
          </a:stretch>
        </p:blipFill>
        <p:spPr bwMode="auto">
          <a:xfrm>
            <a:off x="4097484" y="1683657"/>
            <a:ext cx="4843315" cy="4368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0" y="1386115"/>
            <a:ext cx="8055430" cy="4332514"/>
          </a:xfrm>
        </p:spPr>
        <p:txBody>
          <a:bodyPr/>
          <a:lstStyle/>
          <a:p>
            <a:r>
              <a:rPr lang="en-US" sz="1800" dirty="0" smtClean="0"/>
              <a:t>Use the</a:t>
            </a:r>
            <a:r>
              <a:rPr lang="en-US" sz="1800" b="1" dirty="0" smtClean="0"/>
              <a:t> terminal length</a:t>
            </a:r>
            <a:r>
              <a:rPr lang="en-US" sz="1800" i="1" dirty="0" smtClean="0"/>
              <a:t>number</a:t>
            </a:r>
            <a:r>
              <a:rPr lang="en-US" sz="1800" dirty="0" smtClean="0"/>
              <a:t>command to specify the number of lines to be displayed. A value of 0 (zero) prevents the router from pausing between screens of output.</a:t>
            </a:r>
          </a:p>
          <a:p>
            <a:r>
              <a:rPr lang="en-US" sz="1800" dirty="0" smtClean="0"/>
              <a:t>To filter specific output of commands use the </a:t>
            </a:r>
            <a:r>
              <a:rPr lang="en-US" sz="1800" b="1" dirty="0" smtClean="0">
                <a:solidFill>
                  <a:srgbClr val="FF0000"/>
                </a:solidFill>
              </a:rPr>
              <a:t>(|)pipe character </a:t>
            </a:r>
            <a:r>
              <a:rPr lang="en-US" sz="1800" dirty="0" smtClean="0"/>
              <a:t>after show command. Parameters that can be used after pipe include:</a:t>
            </a:r>
          </a:p>
          <a:p>
            <a:pPr lvl="1"/>
            <a:r>
              <a:rPr lang="en-US" sz="1800" b="1" dirty="0" smtClean="0">
                <a:solidFill>
                  <a:srgbClr val="FF0000"/>
                </a:solidFill>
              </a:rPr>
              <a:t>section,  include,  exclude,  begin</a:t>
            </a:r>
          </a:p>
          <a:p>
            <a:pPr lvl="1"/>
            <a:endParaRPr lang="en-US" sz="1400" b="1" dirty="0" smtClean="0"/>
          </a:p>
          <a:p>
            <a:pPr>
              <a:buNone/>
            </a:pPr>
            <a:endParaRPr lang="en-US" sz="1800" b="1" dirty="0" smtClean="0"/>
          </a:p>
          <a:p>
            <a:pPr>
              <a:buNone/>
            </a:pPr>
            <a:endParaRPr lang="en-US" sz="1800" dirty="0" smtClean="0"/>
          </a:p>
        </p:txBody>
      </p:sp>
      <p:sp>
        <p:nvSpPr>
          <p:cNvPr id="5" name="Title 4"/>
          <p:cNvSpPr>
            <a:spLocks noGrp="1"/>
          </p:cNvSpPr>
          <p:nvPr>
            <p:ph type="title"/>
          </p:nvPr>
        </p:nvSpPr>
        <p:spPr>
          <a:xfrm>
            <a:off x="655638" y="537256"/>
            <a:ext cx="8145462" cy="838200"/>
          </a:xfrm>
        </p:spPr>
        <p:txBody>
          <a:bodyPr/>
          <a:lstStyle/>
          <a:p>
            <a:r>
              <a:rPr lang="en-US" sz="1800" dirty="0" smtClean="0"/>
              <a:t>Verify Connectivity of Directly Connected Networks </a:t>
            </a:r>
            <a:r>
              <a:rPr lang="en-US" dirty="0" smtClean="0"/>
              <a:t/>
            </a:r>
            <a:br>
              <a:rPr lang="en-US" dirty="0" smtClean="0"/>
            </a:br>
            <a:r>
              <a:rPr lang="en-US" dirty="0" smtClean="0"/>
              <a:t> Filter Show Command Output</a:t>
            </a:r>
            <a:endParaRPr lang="en-US" dirty="0"/>
          </a:p>
        </p:txBody>
      </p:sp>
      <p:pic>
        <p:nvPicPr>
          <p:cNvPr id="17410" name="Picture 2"/>
          <p:cNvPicPr>
            <a:picLocks noChangeAspect="1" noChangeArrowheads="1"/>
          </p:cNvPicPr>
          <p:nvPr/>
        </p:nvPicPr>
        <p:blipFill>
          <a:blip r:embed="rId3" cstate="print"/>
          <a:srcRect l="47968" t="35516" r="17339" b="32936"/>
          <a:stretch>
            <a:fillRect/>
          </a:stretch>
        </p:blipFill>
        <p:spPr bwMode="auto">
          <a:xfrm>
            <a:off x="478971" y="3294744"/>
            <a:ext cx="4078516" cy="2227004"/>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l="47434" t="35863" r="17315" b="33581"/>
          <a:stretch>
            <a:fillRect/>
          </a:stretch>
        </p:blipFill>
        <p:spPr bwMode="auto">
          <a:xfrm>
            <a:off x="4731657" y="3381829"/>
            <a:ext cx="4151085" cy="20229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eaLnBrk="1" hangingPunct="1"/>
            <a:r>
              <a:rPr lang="en-US" sz="1800" dirty="0" smtClean="0">
                <a:ea typeface="ＭＳ Ｐゴシック" pitchFamily="34" charset="-128"/>
              </a:rPr>
              <a:t>Functions of a Router</a:t>
            </a:r>
            <a:br>
              <a:rPr lang="en-US" sz="1800" dirty="0" smtClean="0">
                <a:ea typeface="ＭＳ Ｐゴシック" pitchFamily="34" charset="-128"/>
              </a:rPr>
            </a:br>
            <a:r>
              <a:rPr lang="en-US" dirty="0" smtClean="0">
                <a:ea typeface="ＭＳ Ｐゴシック" pitchFamily="34" charset="-128"/>
              </a:rPr>
              <a:t>Why Routing?</a:t>
            </a:r>
          </a:p>
        </p:txBody>
      </p:sp>
      <p:sp>
        <p:nvSpPr>
          <p:cNvPr id="4" name="Content Placeholder 3"/>
          <p:cNvSpPr>
            <a:spLocks noGrp="1"/>
          </p:cNvSpPr>
          <p:nvPr>
            <p:ph idx="1"/>
          </p:nvPr>
        </p:nvSpPr>
        <p:spPr>
          <a:xfrm>
            <a:off x="641124" y="1407886"/>
            <a:ext cx="7602989" cy="870857"/>
          </a:xfrm>
        </p:spPr>
        <p:txBody>
          <a:bodyPr/>
          <a:lstStyle/>
          <a:p>
            <a:r>
              <a:rPr lang="en-US" dirty="0" smtClean="0"/>
              <a:t>The router is responsible for the routing of traffic between networks (from one LAN to another or from one subnet to another or from one VLAN to another).</a:t>
            </a:r>
          </a:p>
          <a:p>
            <a:r>
              <a:rPr lang="en-US" dirty="0" smtClean="0"/>
              <a:t>A router is a Layer3 Device.</a:t>
            </a:r>
            <a:endParaRPr lang="en-US" dirty="0"/>
          </a:p>
        </p:txBody>
      </p:sp>
      <p:pic>
        <p:nvPicPr>
          <p:cNvPr id="2050" name="Picture 2"/>
          <p:cNvPicPr>
            <a:picLocks noChangeAspect="1" noChangeArrowheads="1"/>
          </p:cNvPicPr>
          <p:nvPr/>
        </p:nvPicPr>
        <p:blipFill>
          <a:blip r:embed="rId3" cstate="print"/>
          <a:srcRect l="43617" t="28175" r="14551" b="21230"/>
          <a:stretch>
            <a:fillRect/>
          </a:stretch>
        </p:blipFill>
        <p:spPr bwMode="auto">
          <a:xfrm>
            <a:off x="457199" y="3151631"/>
            <a:ext cx="5146383" cy="3499540"/>
          </a:xfrm>
          <a:prstGeom prst="rect">
            <a:avLst/>
          </a:prstGeom>
          <a:noFill/>
          <a:ln w="9525">
            <a:noFill/>
            <a:miter lim="800000"/>
            <a:headEnd/>
            <a:tailEnd/>
          </a:ln>
        </p:spPr>
      </p:pic>
      <p:sp>
        <p:nvSpPr>
          <p:cNvPr id="2" name="Rectangle 1"/>
          <p:cNvSpPr/>
          <p:nvPr/>
        </p:nvSpPr>
        <p:spPr>
          <a:xfrm>
            <a:off x="5603582" y="3640324"/>
            <a:ext cx="3407229" cy="2031325"/>
          </a:xfrm>
          <a:prstGeom prst="rect">
            <a:avLst/>
          </a:prstGeom>
        </p:spPr>
        <p:txBody>
          <a:bodyPr wrap="square">
            <a:spAutoFit/>
          </a:bodyPr>
          <a:lstStyle/>
          <a:p>
            <a:r>
              <a:rPr lang="en-IE" sz="2000" dirty="0">
                <a:solidFill>
                  <a:srgbClr val="002060"/>
                </a:solidFill>
              </a:rPr>
              <a:t>Communication between networks would not be possible without a router determining the best path to the destination and forwarding traffic to the next router along that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0" y="1386115"/>
            <a:ext cx="8055430" cy="4332514"/>
          </a:xfrm>
        </p:spPr>
        <p:txBody>
          <a:bodyPr/>
          <a:lstStyle/>
          <a:p>
            <a:r>
              <a:rPr lang="en-US" dirty="0" smtClean="0"/>
              <a:t>Recall commands </a:t>
            </a:r>
            <a:r>
              <a:rPr lang="en-US" b="1" dirty="0" smtClean="0"/>
              <a:t>– Ctrl+P or the UP Arrow</a:t>
            </a:r>
          </a:p>
          <a:p>
            <a:r>
              <a:rPr lang="en-US" dirty="0" smtClean="0"/>
              <a:t>To return to more recent commands –</a:t>
            </a:r>
            <a:r>
              <a:rPr lang="en-US" b="1" dirty="0" smtClean="0"/>
              <a:t>Ctrl+N or Down Arrow</a:t>
            </a:r>
          </a:p>
          <a:p>
            <a:r>
              <a:rPr lang="en-US" dirty="0" smtClean="0"/>
              <a:t>Command history is enabled and captures the last 10 commands in buffer – </a:t>
            </a:r>
            <a:r>
              <a:rPr lang="en-US" b="1" dirty="0" smtClean="0"/>
              <a:t>show history </a:t>
            </a:r>
            <a:r>
              <a:rPr lang="en-US" dirty="0" smtClean="0"/>
              <a:t>displays contents</a:t>
            </a:r>
          </a:p>
          <a:p>
            <a:r>
              <a:rPr lang="en-US" dirty="0" smtClean="0"/>
              <a:t>Use </a:t>
            </a:r>
            <a:r>
              <a:rPr lang="en-US" b="1" dirty="0" smtClean="0"/>
              <a:t>terminal history size </a:t>
            </a:r>
            <a:r>
              <a:rPr lang="en-US" dirty="0" smtClean="0"/>
              <a:t>to increase or decrease size of the buffer.</a:t>
            </a:r>
          </a:p>
          <a:p>
            <a:pPr>
              <a:buNone/>
            </a:pPr>
            <a:endParaRPr lang="en-US" sz="1800" dirty="0" smtClean="0"/>
          </a:p>
        </p:txBody>
      </p:sp>
      <p:sp>
        <p:nvSpPr>
          <p:cNvPr id="5" name="Title 4"/>
          <p:cNvSpPr>
            <a:spLocks noGrp="1"/>
          </p:cNvSpPr>
          <p:nvPr>
            <p:ph type="title"/>
          </p:nvPr>
        </p:nvSpPr>
        <p:spPr>
          <a:xfrm>
            <a:off x="655638" y="537256"/>
            <a:ext cx="8145462" cy="838200"/>
          </a:xfrm>
        </p:spPr>
        <p:txBody>
          <a:bodyPr/>
          <a:lstStyle/>
          <a:p>
            <a:r>
              <a:rPr lang="en-US" sz="1800" dirty="0" smtClean="0"/>
              <a:t>Verify Connectivity of Directly Connected Networks </a:t>
            </a:r>
            <a:r>
              <a:rPr lang="en-US" dirty="0" smtClean="0"/>
              <a:t/>
            </a:r>
            <a:br>
              <a:rPr lang="en-US" dirty="0" smtClean="0"/>
            </a:br>
            <a:r>
              <a:rPr lang="en-US" dirty="0" smtClean="0"/>
              <a:t>Command History Feature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3495" y="395741"/>
            <a:ext cx="8145462" cy="838200"/>
          </a:xfrm>
        </p:spPr>
        <p:txBody>
          <a:bodyPr/>
          <a:lstStyle/>
          <a:p>
            <a:r>
              <a:rPr lang="en-US" sz="1800" dirty="0" smtClean="0"/>
              <a:t>Switching Packets between Networks</a:t>
            </a:r>
            <a:r>
              <a:rPr lang="en-US" dirty="0" smtClean="0"/>
              <a:t/>
            </a:r>
            <a:br>
              <a:rPr lang="en-US" dirty="0" smtClean="0"/>
            </a:br>
            <a:r>
              <a:rPr lang="en-US" dirty="0" smtClean="0"/>
              <a:t> Router Switching Functions</a:t>
            </a:r>
            <a:endParaRPr lang="en-US" dirty="0"/>
          </a:p>
        </p:txBody>
      </p:sp>
      <p:pic>
        <p:nvPicPr>
          <p:cNvPr id="18434" name="Picture 2"/>
          <p:cNvPicPr>
            <a:picLocks noChangeAspect="1" noChangeArrowheads="1"/>
          </p:cNvPicPr>
          <p:nvPr/>
        </p:nvPicPr>
        <p:blipFill>
          <a:blip r:embed="rId3" cstate="print"/>
          <a:srcRect l="47298" t="29167" r="14774" b="17659"/>
          <a:stretch>
            <a:fillRect/>
          </a:stretch>
        </p:blipFill>
        <p:spPr bwMode="auto">
          <a:xfrm>
            <a:off x="936171" y="2462546"/>
            <a:ext cx="7467600" cy="4243053"/>
          </a:xfrm>
          <a:prstGeom prst="rect">
            <a:avLst/>
          </a:prstGeom>
          <a:noFill/>
          <a:ln w="9525">
            <a:noFill/>
            <a:miter lim="800000"/>
            <a:headEnd/>
            <a:tailEnd/>
          </a:ln>
        </p:spPr>
      </p:pic>
      <p:sp>
        <p:nvSpPr>
          <p:cNvPr id="2" name="Rectangle 1"/>
          <p:cNvSpPr/>
          <p:nvPr/>
        </p:nvSpPr>
        <p:spPr>
          <a:xfrm>
            <a:off x="228600" y="1262218"/>
            <a:ext cx="8175171" cy="1200329"/>
          </a:xfrm>
          <a:prstGeom prst="rect">
            <a:avLst/>
          </a:prstGeom>
        </p:spPr>
        <p:txBody>
          <a:bodyPr wrap="square">
            <a:spAutoFit/>
          </a:bodyPr>
          <a:lstStyle/>
          <a:p>
            <a:pPr algn="l"/>
            <a:r>
              <a:rPr lang="en-IE" sz="2000" dirty="0" smtClean="0"/>
              <a:t>The </a:t>
            </a:r>
            <a:r>
              <a:rPr lang="en-IE" sz="2000" dirty="0"/>
              <a:t>primary function of a router is to forward packets toward their destination. This is accomplished by using a switching function, which is the process used by a router to accept a packet on one interface and forward it out of another interface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3495" y="395741"/>
            <a:ext cx="8145462" cy="838200"/>
          </a:xfrm>
        </p:spPr>
        <p:txBody>
          <a:bodyPr/>
          <a:lstStyle/>
          <a:p>
            <a:r>
              <a:rPr lang="en-US" sz="1800" dirty="0" smtClean="0"/>
              <a:t>Switching Packets between Networks</a:t>
            </a:r>
            <a:r>
              <a:rPr lang="en-US" dirty="0" smtClean="0"/>
              <a:t/>
            </a:r>
            <a:br>
              <a:rPr lang="en-US" dirty="0" smtClean="0"/>
            </a:br>
            <a:r>
              <a:rPr lang="en-US" dirty="0" smtClean="0"/>
              <a:t> Router Switching Functions</a:t>
            </a:r>
            <a:endParaRPr lang="en-US" dirty="0"/>
          </a:p>
        </p:txBody>
      </p:sp>
      <p:sp>
        <p:nvSpPr>
          <p:cNvPr id="4" name="Rectangle 3"/>
          <p:cNvSpPr/>
          <p:nvPr/>
        </p:nvSpPr>
        <p:spPr>
          <a:xfrm>
            <a:off x="337456" y="1386904"/>
            <a:ext cx="8610601" cy="4247317"/>
          </a:xfrm>
          <a:prstGeom prst="rect">
            <a:avLst/>
          </a:prstGeom>
        </p:spPr>
        <p:txBody>
          <a:bodyPr wrap="square">
            <a:spAutoFit/>
          </a:bodyPr>
          <a:lstStyle/>
          <a:p>
            <a:pPr algn="l">
              <a:lnSpc>
                <a:spcPct val="100000"/>
              </a:lnSpc>
              <a:spcBef>
                <a:spcPts val="1200"/>
              </a:spcBef>
            </a:pPr>
            <a:r>
              <a:rPr lang="en-IE" dirty="0">
                <a:latin typeface="Geneva"/>
              </a:rPr>
              <a:t>What does a router do with a packet received from one network and destined for another network? The router performs the following three major steps:</a:t>
            </a:r>
          </a:p>
          <a:p>
            <a:pPr marL="1077913" indent="-1077913" algn="l">
              <a:lnSpc>
                <a:spcPct val="100000"/>
              </a:lnSpc>
              <a:spcBef>
                <a:spcPts val="1200"/>
              </a:spcBef>
            </a:pPr>
            <a:r>
              <a:rPr lang="en-IE" b="1" dirty="0">
                <a:latin typeface="Geneva"/>
              </a:rPr>
              <a:t>Step 1.</a:t>
            </a:r>
            <a:r>
              <a:rPr lang="en-IE" dirty="0">
                <a:latin typeface="Geneva"/>
              </a:rPr>
              <a:t> </a:t>
            </a:r>
            <a:r>
              <a:rPr lang="en-IE" dirty="0">
                <a:solidFill>
                  <a:srgbClr val="FF0000"/>
                </a:solidFill>
                <a:latin typeface="Geneva"/>
              </a:rPr>
              <a:t>De-encapsulates</a:t>
            </a:r>
            <a:r>
              <a:rPr lang="en-IE" dirty="0">
                <a:latin typeface="Geneva"/>
              </a:rPr>
              <a:t> the Layer 3 packet by removing the Layer 2 frame header and trailer.</a:t>
            </a:r>
          </a:p>
          <a:p>
            <a:pPr marL="1077913" indent="-1077913" algn="l">
              <a:lnSpc>
                <a:spcPct val="100000"/>
              </a:lnSpc>
              <a:spcBef>
                <a:spcPts val="1200"/>
              </a:spcBef>
            </a:pPr>
            <a:r>
              <a:rPr lang="en-IE" b="1" dirty="0">
                <a:latin typeface="Geneva"/>
              </a:rPr>
              <a:t>Step 2.</a:t>
            </a:r>
            <a:r>
              <a:rPr lang="en-IE" dirty="0">
                <a:latin typeface="Geneva"/>
              </a:rPr>
              <a:t> </a:t>
            </a:r>
            <a:r>
              <a:rPr lang="en-IE" dirty="0">
                <a:solidFill>
                  <a:srgbClr val="FF0000"/>
                </a:solidFill>
                <a:latin typeface="Geneva"/>
              </a:rPr>
              <a:t>Examines the destination IP address </a:t>
            </a:r>
            <a:r>
              <a:rPr lang="en-IE" dirty="0">
                <a:latin typeface="Geneva"/>
              </a:rPr>
              <a:t>of the IP packet to find the best path in the routing table.</a:t>
            </a:r>
          </a:p>
          <a:p>
            <a:pPr marL="1077913" indent="-1077913" algn="l">
              <a:lnSpc>
                <a:spcPct val="100000"/>
              </a:lnSpc>
              <a:spcBef>
                <a:spcPts val="1200"/>
              </a:spcBef>
            </a:pPr>
            <a:r>
              <a:rPr lang="en-IE" b="1" dirty="0">
                <a:latin typeface="Geneva"/>
              </a:rPr>
              <a:t>Step 3.</a:t>
            </a:r>
            <a:r>
              <a:rPr lang="en-IE" dirty="0">
                <a:latin typeface="Geneva"/>
              </a:rPr>
              <a:t> If the router finds a path to the destination, it </a:t>
            </a:r>
            <a:r>
              <a:rPr lang="en-IE" dirty="0" smtClean="0">
                <a:solidFill>
                  <a:srgbClr val="FF0000"/>
                </a:solidFill>
                <a:latin typeface="Geneva"/>
              </a:rPr>
              <a:t>re-encapsulates </a:t>
            </a:r>
            <a:r>
              <a:rPr lang="en-IE" dirty="0">
                <a:latin typeface="Geneva"/>
              </a:rPr>
              <a:t>the Layer 3 packet into a </a:t>
            </a:r>
            <a:r>
              <a:rPr lang="en-IE" dirty="0">
                <a:solidFill>
                  <a:srgbClr val="FF0000"/>
                </a:solidFill>
                <a:latin typeface="Geneva"/>
              </a:rPr>
              <a:t>new</a:t>
            </a:r>
            <a:r>
              <a:rPr lang="en-IE" dirty="0">
                <a:latin typeface="Geneva"/>
              </a:rPr>
              <a:t> Layer 2 frame and forwards the frame out the exit interface.</a:t>
            </a:r>
            <a:endParaRPr lang="en-IE" b="0" i="0" dirty="0">
              <a:effectLst/>
              <a:latin typeface="Geneva"/>
            </a:endParaRPr>
          </a:p>
        </p:txBody>
      </p:sp>
    </p:spTree>
    <p:extLst>
      <p:ext uri="{BB962C8B-B14F-4D97-AF65-F5344CB8AC3E}">
        <p14:creationId xmlns:p14="http://schemas.microsoft.com/office/powerpoint/2010/main" val="26776931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lstStyle/>
          <a:p>
            <a:r>
              <a:rPr lang="en-US" sz="1800" dirty="0" smtClean="0"/>
              <a:t>Switching Packets between Networks</a:t>
            </a:r>
            <a:r>
              <a:rPr lang="en-US" dirty="0" smtClean="0"/>
              <a:t/>
            </a:r>
            <a:br>
              <a:rPr lang="en-US" dirty="0" smtClean="0"/>
            </a:br>
            <a:r>
              <a:rPr lang="en-US" dirty="0" smtClean="0"/>
              <a:t>Send a Packet (1)</a:t>
            </a:r>
            <a:endParaRPr lang="en-US" dirty="0"/>
          </a:p>
        </p:txBody>
      </p:sp>
      <p:pic>
        <p:nvPicPr>
          <p:cNvPr id="1026" name="Picture 2"/>
          <p:cNvPicPr>
            <a:picLocks noGrp="1" noChangeAspect="1" noChangeArrowheads="1"/>
          </p:cNvPicPr>
          <p:nvPr>
            <p:ph idx="1"/>
          </p:nvPr>
        </p:nvPicPr>
        <p:blipFill>
          <a:blip r:embed="rId3" cstate="print"/>
          <a:srcRect l="42557" t="29569" r="11860" b="25137"/>
          <a:stretch>
            <a:fillRect/>
          </a:stretch>
        </p:blipFill>
        <p:spPr bwMode="auto">
          <a:xfrm>
            <a:off x="0" y="1520372"/>
            <a:ext cx="9047891" cy="505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Switching Packets between Networks </a:t>
            </a:r>
            <a:r>
              <a:rPr lang="en-US" dirty="0" smtClean="0"/>
              <a:t/>
            </a:r>
            <a:br>
              <a:rPr lang="en-US" dirty="0" smtClean="0"/>
            </a:br>
            <a:r>
              <a:rPr lang="en-US" dirty="0" smtClean="0"/>
              <a:t>Forward to the Next Hop (2)</a:t>
            </a:r>
            <a:endParaRPr lang="en-US" dirty="0"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altLang="ja-JP" sz="2000" dirty="0" smtClean="0">
              <a:ea typeface="ＭＳ Ｐゴシック" pitchFamily="34" charset="-128"/>
            </a:endParaRPr>
          </a:p>
        </p:txBody>
      </p:sp>
      <p:pic>
        <p:nvPicPr>
          <p:cNvPr id="2050" name="Picture 2"/>
          <p:cNvPicPr>
            <a:picLocks noChangeAspect="1" noChangeArrowheads="1"/>
          </p:cNvPicPr>
          <p:nvPr/>
        </p:nvPicPr>
        <p:blipFill>
          <a:blip r:embed="rId3" cstate="print"/>
          <a:srcRect l="46629" t="28770" r="14216" b="20437"/>
          <a:stretch>
            <a:fillRect/>
          </a:stretch>
        </p:blipFill>
        <p:spPr bwMode="auto">
          <a:xfrm>
            <a:off x="229083" y="1219201"/>
            <a:ext cx="8479488" cy="5464628"/>
          </a:xfrm>
          <a:prstGeom prst="rect">
            <a:avLst/>
          </a:prstGeom>
          <a:noFill/>
          <a:ln w="9525">
            <a:noFill/>
            <a:miter lim="800000"/>
            <a:headEnd/>
            <a:tailEnd/>
          </a:ln>
        </p:spPr>
      </p:pic>
      <p:cxnSp>
        <p:nvCxnSpPr>
          <p:cNvPr id="3" name="Straight Arrow Connector 2"/>
          <p:cNvCxnSpPr/>
          <p:nvPr/>
        </p:nvCxnSpPr>
        <p:spPr bwMode="auto">
          <a:xfrm>
            <a:off x="1045029" y="6509657"/>
            <a:ext cx="1894114" cy="0"/>
          </a:xfrm>
          <a:prstGeom prst="straightConnector1">
            <a:avLst/>
          </a:prstGeom>
          <a:solidFill>
            <a:schemeClr val="accent1"/>
          </a:solidFill>
          <a:ln w="63500" cap="flat" cmpd="sng" algn="ctr">
            <a:solidFill>
              <a:srgbClr val="FF0000"/>
            </a:solidFill>
            <a:prstDash val="solid"/>
            <a:round/>
            <a:headEnd type="none" w="med" len="med"/>
            <a:tailEnd type="arrow"/>
          </a:ln>
          <a:effectLst/>
        </p:spPr>
      </p:cxnSp>
      <p:sp>
        <p:nvSpPr>
          <p:cNvPr id="4" name="Rectangle 3"/>
          <p:cNvSpPr/>
          <p:nvPr/>
        </p:nvSpPr>
        <p:spPr bwMode="auto">
          <a:xfrm>
            <a:off x="3102430" y="6248400"/>
            <a:ext cx="5464628"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cxnSp>
        <p:nvCxnSpPr>
          <p:cNvPr id="8" name="Straight Arrow Connector 7"/>
          <p:cNvCxnSpPr/>
          <p:nvPr/>
        </p:nvCxnSpPr>
        <p:spPr bwMode="auto">
          <a:xfrm flipV="1">
            <a:off x="3516086" y="3145972"/>
            <a:ext cx="0" cy="805543"/>
          </a:xfrm>
          <a:prstGeom prst="straightConnector1">
            <a:avLst/>
          </a:prstGeom>
          <a:solidFill>
            <a:schemeClr val="accent1"/>
          </a:solidFill>
          <a:ln w="63500" cap="flat" cmpd="sng" algn="ctr">
            <a:solidFill>
              <a:srgbClr val="FF0000"/>
            </a:solidFill>
            <a:prstDash val="solid"/>
            <a:round/>
            <a:headEnd type="none" w="med" len="med"/>
            <a:tailEnd type="arrow"/>
          </a:ln>
          <a:effectLst/>
        </p:spPr>
      </p:cxnSp>
      <p:sp>
        <p:nvSpPr>
          <p:cNvPr id="7" name="TextBox 6"/>
          <p:cNvSpPr txBox="1"/>
          <p:nvPr/>
        </p:nvSpPr>
        <p:spPr>
          <a:xfrm>
            <a:off x="476262" y="5153456"/>
            <a:ext cx="2311542" cy="978729"/>
          </a:xfrm>
          <a:prstGeom prst="rect">
            <a:avLst/>
          </a:prstGeom>
          <a:solidFill>
            <a:srgbClr val="C00000"/>
          </a:solidFill>
        </p:spPr>
        <p:txBody>
          <a:bodyPr wrap="square" rtlCol="0">
            <a:spAutoFit/>
          </a:bodyPr>
          <a:lstStyle/>
          <a:p>
            <a:r>
              <a:rPr lang="en-IE" sz="1600" dirty="0" smtClean="0">
                <a:solidFill>
                  <a:schemeClr val="bg1"/>
                </a:solidFill>
              </a:rPr>
              <a:t>Examine </a:t>
            </a:r>
            <a:r>
              <a:rPr lang="en-IE" sz="1600" dirty="0" err="1" smtClean="0">
                <a:solidFill>
                  <a:schemeClr val="bg1"/>
                </a:solidFill>
              </a:rPr>
              <a:t>Dest</a:t>
            </a:r>
            <a:r>
              <a:rPr lang="en-IE" sz="1600" dirty="0" smtClean="0">
                <a:solidFill>
                  <a:schemeClr val="bg1"/>
                </a:solidFill>
              </a:rPr>
              <a:t> ’IP Address and check the routing Table for a Match</a:t>
            </a:r>
            <a:endParaRPr lang="en-IE" sz="1600" dirty="0">
              <a:solidFill>
                <a:schemeClr val="bg1"/>
              </a:solidFill>
            </a:endParaRPr>
          </a:p>
        </p:txBody>
      </p:sp>
      <p:sp>
        <p:nvSpPr>
          <p:cNvPr id="6" name="Rectangle 5"/>
          <p:cNvSpPr/>
          <p:nvPr/>
        </p:nvSpPr>
        <p:spPr bwMode="auto">
          <a:xfrm>
            <a:off x="229083" y="3806549"/>
            <a:ext cx="8718974" cy="936171"/>
          </a:xfrm>
          <a:prstGeom prst="rect">
            <a:avLst/>
          </a:prstGeom>
          <a:solidFill>
            <a:schemeClr val="bg1"/>
          </a:solidFill>
          <a:ln w="9525" cap="flat" cmpd="sng" algn="ctr">
            <a:no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Switching Packets between Networks </a:t>
            </a:r>
            <a:r>
              <a:rPr lang="en-US" dirty="0" smtClean="0"/>
              <a:t/>
            </a:r>
            <a:br>
              <a:rPr lang="en-US" dirty="0" smtClean="0"/>
            </a:br>
            <a:r>
              <a:rPr lang="en-US" dirty="0" smtClean="0"/>
              <a:t>Packet Routing</a:t>
            </a:r>
            <a:endParaRPr lang="en-US" dirty="0"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sz="2000" dirty="0" smtClean="0"/>
          </a:p>
          <a:p>
            <a:pPr eaLnBrk="1" hangingPunct="1">
              <a:lnSpc>
                <a:spcPct val="75000"/>
              </a:lnSpc>
            </a:pPr>
            <a:endParaRPr lang="en-US" altLang="ja-JP" sz="2000" dirty="0" smtClean="0">
              <a:ea typeface="ＭＳ Ｐゴシック" pitchFamily="34" charset="-128"/>
            </a:endParaRPr>
          </a:p>
        </p:txBody>
      </p:sp>
      <p:pic>
        <p:nvPicPr>
          <p:cNvPr id="3074" name="Picture 2"/>
          <p:cNvPicPr>
            <a:picLocks noChangeAspect="1" noChangeArrowheads="1"/>
          </p:cNvPicPr>
          <p:nvPr/>
        </p:nvPicPr>
        <p:blipFill>
          <a:blip r:embed="rId3" cstate="print"/>
          <a:srcRect l="46325" t="29167" r="14031" b="20238"/>
          <a:stretch>
            <a:fillRect/>
          </a:stretch>
        </p:blipFill>
        <p:spPr bwMode="auto">
          <a:xfrm>
            <a:off x="500743" y="1422400"/>
            <a:ext cx="8240486" cy="5272314"/>
          </a:xfrm>
          <a:prstGeom prst="rect">
            <a:avLst/>
          </a:prstGeom>
          <a:noFill/>
          <a:ln w="9525">
            <a:noFill/>
            <a:miter lim="800000"/>
            <a:headEnd/>
            <a:tailEnd/>
          </a:ln>
        </p:spPr>
      </p:pic>
      <p:cxnSp>
        <p:nvCxnSpPr>
          <p:cNvPr id="5" name="Straight Arrow Connector 4"/>
          <p:cNvCxnSpPr/>
          <p:nvPr/>
        </p:nvCxnSpPr>
        <p:spPr bwMode="auto">
          <a:xfrm>
            <a:off x="1045029" y="6509657"/>
            <a:ext cx="1894114" cy="0"/>
          </a:xfrm>
          <a:prstGeom prst="straightConnector1">
            <a:avLst/>
          </a:prstGeom>
          <a:solidFill>
            <a:schemeClr val="accent1"/>
          </a:solidFill>
          <a:ln w="63500" cap="flat" cmpd="sng" algn="ctr">
            <a:solidFill>
              <a:srgbClr val="FF0000"/>
            </a:solidFill>
            <a:prstDash val="solid"/>
            <a:round/>
            <a:headEnd type="none" w="med" len="med"/>
            <a:tailEnd type="arrow"/>
          </a:ln>
          <a:effectLst/>
        </p:spPr>
      </p:cxnSp>
      <p:sp>
        <p:nvSpPr>
          <p:cNvPr id="6" name="Rectangle 5"/>
          <p:cNvSpPr/>
          <p:nvPr/>
        </p:nvSpPr>
        <p:spPr bwMode="auto">
          <a:xfrm>
            <a:off x="3200401" y="6357257"/>
            <a:ext cx="5464628"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
        <p:nvSpPr>
          <p:cNvPr id="7" name="TextBox 6"/>
          <p:cNvSpPr txBox="1"/>
          <p:nvPr/>
        </p:nvSpPr>
        <p:spPr>
          <a:xfrm>
            <a:off x="476262" y="5153456"/>
            <a:ext cx="2311542" cy="978729"/>
          </a:xfrm>
          <a:prstGeom prst="rect">
            <a:avLst/>
          </a:prstGeom>
          <a:solidFill>
            <a:srgbClr val="C00000"/>
          </a:solidFill>
        </p:spPr>
        <p:txBody>
          <a:bodyPr wrap="square" rtlCol="0">
            <a:spAutoFit/>
          </a:bodyPr>
          <a:lstStyle/>
          <a:p>
            <a:r>
              <a:rPr lang="en-IE" sz="1600" dirty="0" smtClean="0">
                <a:solidFill>
                  <a:schemeClr val="bg1"/>
                </a:solidFill>
              </a:rPr>
              <a:t>Examine </a:t>
            </a:r>
            <a:r>
              <a:rPr lang="en-IE" sz="1600" dirty="0" err="1" smtClean="0">
                <a:solidFill>
                  <a:schemeClr val="bg1"/>
                </a:solidFill>
              </a:rPr>
              <a:t>Dest</a:t>
            </a:r>
            <a:r>
              <a:rPr lang="en-IE" sz="1600" dirty="0" smtClean="0">
                <a:solidFill>
                  <a:schemeClr val="bg1"/>
                </a:solidFill>
              </a:rPr>
              <a:t> ’IP Address and check the routing Table for a Match</a:t>
            </a:r>
            <a:endParaRPr lang="en-IE" sz="1600" dirty="0">
              <a:solidFill>
                <a:schemeClr val="bg1"/>
              </a:solidFill>
            </a:endParaRPr>
          </a:p>
        </p:txBody>
      </p:sp>
      <p:sp>
        <p:nvSpPr>
          <p:cNvPr id="2" name="Rectangle 1"/>
          <p:cNvSpPr/>
          <p:nvPr/>
        </p:nvSpPr>
        <p:spPr>
          <a:xfrm>
            <a:off x="391887" y="1898931"/>
            <a:ext cx="8686799" cy="480131"/>
          </a:xfrm>
          <a:prstGeom prst="rect">
            <a:avLst/>
          </a:prstGeom>
          <a:solidFill>
            <a:srgbClr val="C00000"/>
          </a:solidFill>
        </p:spPr>
        <p:txBody>
          <a:bodyPr wrap="square">
            <a:spAutoFit/>
          </a:bodyPr>
          <a:lstStyle/>
          <a:p>
            <a:r>
              <a:rPr lang="en-IE" sz="1400" dirty="0" smtClean="0">
                <a:solidFill>
                  <a:schemeClr val="bg1"/>
                </a:solidFill>
              </a:rPr>
              <a:t>Note: When </a:t>
            </a:r>
            <a:r>
              <a:rPr lang="en-IE" sz="1400" dirty="0">
                <a:solidFill>
                  <a:schemeClr val="bg1"/>
                </a:solidFill>
              </a:rPr>
              <a:t>the interface is a point-to-point (P2P) serial connection, the router encapsulates the IPv4 packet into the proper data link frame format used by the exit interface (HDLC, PPP, etc</a:t>
            </a:r>
            <a:r>
              <a:rPr lang="en-IE" sz="1400" dirty="0" smtClean="0">
                <a:solidFill>
                  <a:schemeClr val="bg1"/>
                </a:solidFill>
              </a:rPr>
              <a:t>.) i.e. no MAC addresses.</a:t>
            </a:r>
            <a:endParaRPr lang="en-IE" sz="1400" dirty="0">
              <a:solidFill>
                <a:schemeClr val="bg1"/>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Switching Packets between Networks </a:t>
            </a:r>
            <a:r>
              <a:rPr lang="en-US" dirty="0" smtClean="0"/>
              <a:t/>
            </a:r>
            <a:br>
              <a:rPr lang="en-US" dirty="0" smtClean="0"/>
            </a:br>
            <a:r>
              <a:rPr lang="en-US" dirty="0" smtClean="0"/>
              <a:t> Reach the Destination</a:t>
            </a:r>
            <a:endParaRPr lang="en-US" dirty="0" smtClean="0">
              <a:solidFill>
                <a:schemeClr val="accent5">
                  <a:lumMod val="75000"/>
                </a:schemeClr>
              </a:solidFill>
              <a:cs typeface="Arial" pitchFamily="34" charset="0"/>
            </a:endParaRPr>
          </a:p>
        </p:txBody>
      </p:sp>
      <p:pic>
        <p:nvPicPr>
          <p:cNvPr id="4098" name="Picture 2"/>
          <p:cNvPicPr>
            <a:picLocks noGrp="1" noChangeAspect="1" noChangeArrowheads="1"/>
          </p:cNvPicPr>
          <p:nvPr>
            <p:ph idx="1"/>
          </p:nvPr>
        </p:nvPicPr>
        <p:blipFill>
          <a:blip r:embed="rId3" cstate="print"/>
          <a:srcRect l="44687" t="29158" r="13031" b="20810"/>
          <a:stretch>
            <a:fillRect/>
          </a:stretch>
        </p:blipFill>
        <p:spPr bwMode="auto">
          <a:xfrm>
            <a:off x="304800" y="1364342"/>
            <a:ext cx="8577943" cy="5279033"/>
          </a:xfrm>
          <a:prstGeom prst="rect">
            <a:avLst/>
          </a:prstGeom>
          <a:noFill/>
          <a:ln w="9525">
            <a:noFill/>
            <a:miter lim="800000"/>
            <a:headEnd/>
            <a:tailEnd/>
          </a:ln>
        </p:spPr>
      </p:pic>
      <p:sp>
        <p:nvSpPr>
          <p:cNvPr id="4" name="Rectangle 3"/>
          <p:cNvSpPr/>
          <p:nvPr/>
        </p:nvSpPr>
        <p:spPr bwMode="auto">
          <a:xfrm>
            <a:off x="3320143" y="6357257"/>
            <a:ext cx="5192486" cy="304800"/>
          </a:xfrm>
          <a:prstGeom prst="rect">
            <a:avLst/>
          </a:prstGeom>
          <a:noFill/>
          <a:ln w="25400"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IE" sz="24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l="46517" t="29690" r="14997" b="12897"/>
          <a:stretch>
            <a:fillRect/>
          </a:stretch>
        </p:blipFill>
        <p:spPr bwMode="auto">
          <a:xfrm>
            <a:off x="257630" y="1488833"/>
            <a:ext cx="4074884" cy="4813997"/>
          </a:xfrm>
          <a:prstGeom prst="rect">
            <a:avLst/>
          </a:prstGeom>
          <a:noFill/>
          <a:ln w="9525">
            <a:noFill/>
            <a:miter lim="800000"/>
            <a:headEnd/>
            <a:tailEnd/>
          </a:ln>
        </p:spPr>
      </p:pic>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Path Determination</a:t>
            </a:r>
            <a:r>
              <a:rPr lang="en-US" dirty="0" smtClean="0"/>
              <a:t/>
            </a:r>
            <a:br>
              <a:rPr lang="en-US" dirty="0" smtClean="0"/>
            </a:br>
            <a:r>
              <a:rPr lang="en-US" dirty="0" smtClean="0"/>
              <a:t>Routing Decisions</a:t>
            </a:r>
            <a:endParaRPr lang="en-US" dirty="0" smtClean="0">
              <a:solidFill>
                <a:schemeClr val="accent5">
                  <a:lumMod val="75000"/>
                </a:schemeClr>
              </a:solidFill>
              <a:cs typeface="Arial" pitchFamily="34" charset="0"/>
            </a:endParaRPr>
          </a:p>
        </p:txBody>
      </p:sp>
      <p:sp>
        <p:nvSpPr>
          <p:cNvPr id="2" name="Rectangle 1"/>
          <p:cNvSpPr/>
          <p:nvPr/>
        </p:nvSpPr>
        <p:spPr>
          <a:xfrm>
            <a:off x="4332514" y="1156339"/>
            <a:ext cx="4691743" cy="5327612"/>
          </a:xfrm>
          <a:prstGeom prst="rect">
            <a:avLst/>
          </a:prstGeom>
        </p:spPr>
        <p:txBody>
          <a:bodyPr wrap="square">
            <a:spAutoFit/>
          </a:bodyPr>
          <a:lstStyle/>
          <a:p>
            <a:pPr algn="l"/>
            <a:r>
              <a:rPr lang="en-IE" dirty="0"/>
              <a:t>The routing table search results in one of three path determinations:</a:t>
            </a:r>
          </a:p>
          <a:p>
            <a:endParaRPr lang="en-IE" sz="1800" dirty="0"/>
          </a:p>
          <a:p>
            <a:pPr marL="342900" indent="-342900" algn="l">
              <a:buFont typeface="+mj-lt"/>
              <a:buAutoNum type="arabicPeriod"/>
            </a:pPr>
            <a:r>
              <a:rPr lang="en-IE" sz="1800" dirty="0">
                <a:solidFill>
                  <a:srgbClr val="FF0000"/>
                </a:solidFill>
              </a:rPr>
              <a:t>Directly connected </a:t>
            </a:r>
            <a:r>
              <a:rPr lang="en-IE" sz="1800" dirty="0" smtClean="0">
                <a:solidFill>
                  <a:srgbClr val="FF0000"/>
                </a:solidFill>
              </a:rPr>
              <a:t>network.</a:t>
            </a:r>
            <a:endParaRPr lang="en-IE" sz="1800" dirty="0">
              <a:solidFill>
                <a:srgbClr val="FF0000"/>
              </a:solidFill>
            </a:endParaRPr>
          </a:p>
          <a:p>
            <a:pPr marL="342900" indent="-342900" algn="l">
              <a:buFont typeface="+mj-lt"/>
              <a:buAutoNum type="arabicPeriod"/>
            </a:pPr>
            <a:r>
              <a:rPr lang="en-IE" sz="1800" dirty="0">
                <a:solidFill>
                  <a:srgbClr val="FF0000"/>
                </a:solidFill>
              </a:rPr>
              <a:t>Remote </a:t>
            </a:r>
            <a:r>
              <a:rPr lang="en-IE" sz="1800" dirty="0" smtClean="0">
                <a:solidFill>
                  <a:srgbClr val="FF0000"/>
                </a:solidFill>
              </a:rPr>
              <a:t>network</a:t>
            </a:r>
            <a:endParaRPr lang="en-IE" sz="1800" dirty="0">
              <a:solidFill>
                <a:srgbClr val="FF0000"/>
              </a:solidFill>
            </a:endParaRPr>
          </a:p>
          <a:p>
            <a:pPr marL="342900" indent="-342900" algn="l">
              <a:buFont typeface="+mj-lt"/>
              <a:buAutoNum type="arabicPeriod"/>
            </a:pPr>
            <a:r>
              <a:rPr lang="en-IE" sz="1800" dirty="0">
                <a:solidFill>
                  <a:srgbClr val="FF0000"/>
                </a:solidFill>
              </a:rPr>
              <a:t>No route determined </a:t>
            </a:r>
            <a:endParaRPr lang="en-IE" sz="1800" dirty="0" smtClean="0">
              <a:solidFill>
                <a:srgbClr val="FF0000"/>
              </a:solidFill>
            </a:endParaRPr>
          </a:p>
          <a:p>
            <a:pPr algn="l"/>
            <a:r>
              <a:rPr lang="en-IE" sz="1800" dirty="0" smtClean="0"/>
              <a:t> </a:t>
            </a:r>
          </a:p>
          <a:p>
            <a:r>
              <a:rPr lang="en-IE" sz="1800" dirty="0" smtClean="0">
                <a:solidFill>
                  <a:srgbClr val="002060"/>
                </a:solidFill>
              </a:rPr>
              <a:t>If </a:t>
            </a:r>
            <a:r>
              <a:rPr lang="en-IE" sz="1800" dirty="0">
                <a:solidFill>
                  <a:srgbClr val="002060"/>
                </a:solidFill>
              </a:rPr>
              <a:t>the destination IP address of the packet does not belong to either a connected or remote network, the router determines if there is a Gateway of Last Resort available. A Gateway of Last Resort is set when a default route is configured on a router. If there is a default route, the packet is forwarded to the Gateway of Last Resort. If the router does not have a default route, then the packet is </a:t>
            </a:r>
            <a:r>
              <a:rPr lang="en-IE" sz="1800" dirty="0" smtClean="0">
                <a:solidFill>
                  <a:srgbClr val="FF0000"/>
                </a:solidFill>
              </a:rPr>
              <a:t>discarded</a:t>
            </a:r>
            <a:r>
              <a:rPr lang="en-IE" sz="1800" dirty="0" smtClean="0">
                <a:solidFill>
                  <a:srgbClr val="002060"/>
                </a:solidFill>
              </a:rPr>
              <a:t> and the </a:t>
            </a:r>
            <a:r>
              <a:rPr lang="en-IE" sz="1800" dirty="0">
                <a:solidFill>
                  <a:srgbClr val="002060"/>
                </a:solidFill>
              </a:rPr>
              <a:t>router sends an ICMP unreachable message to the source IP address of the packet.</a:t>
            </a: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Path Determination</a:t>
            </a:r>
            <a:r>
              <a:rPr lang="en-US" dirty="0" smtClean="0"/>
              <a:t/>
            </a:r>
            <a:br>
              <a:rPr lang="en-US" dirty="0" smtClean="0"/>
            </a:br>
            <a:r>
              <a:rPr lang="en-US" dirty="0" smtClean="0"/>
              <a:t>Best Path</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228600" y="1386114"/>
            <a:ext cx="8828314"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buFont typeface="Wingdings" pitchFamily="2" charset="2"/>
              <a:buChar char="§"/>
            </a:pPr>
            <a:r>
              <a:rPr lang="en-US" dirty="0" smtClean="0">
                <a:solidFill>
                  <a:srgbClr val="FF0000"/>
                </a:solidFill>
              </a:rPr>
              <a:t>“Best path” </a:t>
            </a:r>
            <a:r>
              <a:rPr lang="en-US" dirty="0" smtClean="0"/>
              <a:t>is selected by a routing protocol based on the value or </a:t>
            </a:r>
            <a:r>
              <a:rPr lang="en-US" b="1" dirty="0" smtClean="0">
                <a:solidFill>
                  <a:srgbClr val="FF0000"/>
                </a:solidFill>
              </a:rPr>
              <a:t>metric</a:t>
            </a:r>
            <a:r>
              <a:rPr lang="en-US" dirty="0" smtClean="0"/>
              <a:t> it uses to determine the distance to reach a network.</a:t>
            </a:r>
          </a:p>
          <a:p>
            <a:pPr marL="236538" lvl="0" indent="-236538" algn="l" defTabSz="814388">
              <a:lnSpc>
                <a:spcPct val="95000"/>
              </a:lnSpc>
              <a:spcBef>
                <a:spcPct val="50000"/>
              </a:spcBef>
              <a:buClr>
                <a:srgbClr val="708CA1"/>
              </a:buClr>
              <a:buFont typeface="Wingdings" pitchFamily="2" charset="2"/>
              <a:buChar char="§"/>
            </a:pPr>
            <a:r>
              <a:rPr lang="en-US" dirty="0" smtClean="0"/>
              <a:t>A metric is the value used to measure the distance to a given network.  </a:t>
            </a:r>
          </a:p>
          <a:p>
            <a:pPr marL="236538" indent="-236538" algn="l" defTabSz="814388">
              <a:lnSpc>
                <a:spcPct val="95000"/>
              </a:lnSpc>
              <a:spcBef>
                <a:spcPct val="50000"/>
              </a:spcBef>
              <a:buClr>
                <a:srgbClr val="708CA1"/>
              </a:buClr>
              <a:buFont typeface="Wingdings" pitchFamily="2" charset="2"/>
              <a:buChar char="§"/>
            </a:pPr>
            <a:r>
              <a:rPr lang="en-US" dirty="0" smtClean="0"/>
              <a:t>Best path to a network is the path with the </a:t>
            </a:r>
            <a:r>
              <a:rPr lang="en-US" b="1" dirty="0" smtClean="0">
                <a:solidFill>
                  <a:srgbClr val="FF0000"/>
                </a:solidFill>
              </a:rPr>
              <a:t>lowest metric</a:t>
            </a:r>
            <a:r>
              <a:rPr lang="en-US" dirty="0" smtClean="0"/>
              <a:t>.</a:t>
            </a:r>
          </a:p>
          <a:p>
            <a:pPr marL="236538" indent="-236538" algn="l" defTabSz="814388">
              <a:lnSpc>
                <a:spcPct val="95000"/>
              </a:lnSpc>
              <a:spcBef>
                <a:spcPct val="50000"/>
              </a:spcBef>
              <a:buClr>
                <a:srgbClr val="708CA1"/>
              </a:buClr>
              <a:buFont typeface="Wingdings" pitchFamily="2" charset="2"/>
              <a:buChar char="§"/>
            </a:pPr>
            <a:r>
              <a:rPr lang="en-US" dirty="0" smtClean="0"/>
              <a:t>Dynamic routing protocols use their own rules and metrics to build and update routing tables for example: </a:t>
            </a:r>
          </a:p>
          <a:p>
            <a:pPr marL="693738" lvl="1" indent="-236538" algn="l" defTabSz="814388">
              <a:lnSpc>
                <a:spcPct val="95000"/>
              </a:lnSpc>
              <a:spcBef>
                <a:spcPct val="50000"/>
              </a:spcBef>
              <a:buClr>
                <a:srgbClr val="708CA1"/>
              </a:buClr>
              <a:buFont typeface="Wingdings" pitchFamily="2" charset="2"/>
              <a:buChar char="§"/>
            </a:pPr>
            <a:r>
              <a:rPr lang="en-US" sz="1800" b="1" dirty="0" smtClean="0"/>
              <a:t>Routing Information Protocol (RIP) </a:t>
            </a:r>
            <a:r>
              <a:rPr lang="en-US" sz="1800" dirty="0" smtClean="0"/>
              <a:t>- </a:t>
            </a:r>
            <a:r>
              <a:rPr lang="en-US" sz="1800" dirty="0" smtClean="0">
                <a:solidFill>
                  <a:srgbClr val="FF0000"/>
                </a:solidFill>
              </a:rPr>
              <a:t>Hop count</a:t>
            </a:r>
          </a:p>
          <a:p>
            <a:pPr marL="693738" lvl="1" indent="-236538" algn="l" defTabSz="814388">
              <a:lnSpc>
                <a:spcPct val="95000"/>
              </a:lnSpc>
              <a:spcBef>
                <a:spcPct val="50000"/>
              </a:spcBef>
              <a:buClr>
                <a:srgbClr val="708CA1"/>
              </a:buClr>
              <a:buFont typeface="Wingdings" pitchFamily="2" charset="2"/>
              <a:buChar char="§"/>
            </a:pPr>
            <a:r>
              <a:rPr lang="en-US" sz="1800" b="1" dirty="0" smtClean="0"/>
              <a:t>Open Shortest Path First (OSPF) </a:t>
            </a:r>
            <a:r>
              <a:rPr lang="en-US" sz="1800" dirty="0" smtClean="0"/>
              <a:t>- Cost based on cumulative </a:t>
            </a:r>
            <a:r>
              <a:rPr lang="en-US" sz="1800" dirty="0" smtClean="0">
                <a:solidFill>
                  <a:srgbClr val="FF0000"/>
                </a:solidFill>
              </a:rPr>
              <a:t>bandwidth</a:t>
            </a:r>
            <a:r>
              <a:rPr lang="en-US" sz="1800" dirty="0" smtClean="0"/>
              <a:t> from source to destination</a:t>
            </a:r>
          </a:p>
          <a:p>
            <a:pPr marL="693738" lvl="1" indent="-236538" algn="l" defTabSz="814388">
              <a:lnSpc>
                <a:spcPct val="95000"/>
              </a:lnSpc>
              <a:spcBef>
                <a:spcPct val="50000"/>
              </a:spcBef>
              <a:buClr>
                <a:srgbClr val="708CA1"/>
              </a:buClr>
              <a:buFont typeface="Wingdings" pitchFamily="2" charset="2"/>
              <a:buChar char="§"/>
            </a:pPr>
            <a:r>
              <a:rPr lang="en-US" sz="1800" b="1" dirty="0" smtClean="0"/>
              <a:t>Enhanced Interior Gateway Routing Protocol (EIGRP) </a:t>
            </a:r>
            <a:r>
              <a:rPr lang="en-US" sz="1800" dirty="0" smtClean="0"/>
              <a:t>- </a:t>
            </a:r>
            <a:r>
              <a:rPr lang="en-US" sz="1800" dirty="0" smtClean="0">
                <a:solidFill>
                  <a:srgbClr val="FF0000"/>
                </a:solidFill>
              </a:rPr>
              <a:t>Bandwidth</a:t>
            </a:r>
            <a:r>
              <a:rPr lang="en-US" sz="1800" dirty="0" smtClean="0"/>
              <a:t>, </a:t>
            </a:r>
            <a:r>
              <a:rPr lang="en-US" sz="1800" dirty="0" smtClean="0">
                <a:solidFill>
                  <a:srgbClr val="FF0000"/>
                </a:solidFill>
              </a:rPr>
              <a:t>delay</a:t>
            </a:r>
            <a:r>
              <a:rPr lang="en-US" sz="1800" dirty="0" smtClean="0"/>
              <a:t>, </a:t>
            </a:r>
            <a:r>
              <a:rPr lang="en-US" sz="1800" dirty="0" smtClean="0">
                <a:solidFill>
                  <a:srgbClr val="FF0000"/>
                </a:solidFill>
              </a:rPr>
              <a:t>load</a:t>
            </a:r>
            <a:r>
              <a:rPr lang="en-US" sz="1800" dirty="0" smtClean="0"/>
              <a:t>, </a:t>
            </a:r>
            <a:r>
              <a:rPr lang="en-US" sz="1800" dirty="0" smtClean="0">
                <a:solidFill>
                  <a:srgbClr val="FF0000"/>
                </a:solidFill>
              </a:rPr>
              <a:t>reliability</a:t>
            </a: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Path Determination</a:t>
            </a:r>
            <a:r>
              <a:rPr lang="en-US" dirty="0" smtClean="0"/>
              <a:t/>
            </a:r>
            <a:br>
              <a:rPr lang="en-US" dirty="0" smtClean="0"/>
            </a:br>
            <a:r>
              <a:rPr lang="en-US" dirty="0" smtClean="0"/>
              <a:t>Load Balancing</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58686"/>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buFont typeface="Wingdings" pitchFamily="2" charset="2"/>
              <a:buChar char="§"/>
            </a:pPr>
            <a:r>
              <a:rPr lang="en-IE" dirty="0"/>
              <a:t>What happens if a routing table has two or more paths with </a:t>
            </a:r>
            <a:r>
              <a:rPr lang="en-IE" dirty="0">
                <a:solidFill>
                  <a:srgbClr val="FF0000"/>
                </a:solidFill>
              </a:rPr>
              <a:t>identical metrics </a:t>
            </a:r>
            <a:r>
              <a:rPr lang="en-IE" dirty="0"/>
              <a:t>to the same destination network?</a:t>
            </a:r>
            <a:endParaRPr lang="en-US" dirty="0" smtClean="0"/>
          </a:p>
          <a:p>
            <a:pPr marL="236538" lvl="0" indent="-236538" algn="l" defTabSz="814388">
              <a:lnSpc>
                <a:spcPct val="95000"/>
              </a:lnSpc>
              <a:spcBef>
                <a:spcPct val="50000"/>
              </a:spcBef>
              <a:buClr>
                <a:srgbClr val="708CA1"/>
              </a:buClr>
              <a:buFont typeface="Wingdings" pitchFamily="2" charset="2"/>
              <a:buChar char="§"/>
            </a:pPr>
            <a:r>
              <a:rPr lang="en-US" dirty="0" smtClean="0"/>
              <a:t>When a router has two or more paths to a destination with equal cost metrics, then the router forwards the packets using both paths equally. </a:t>
            </a:r>
          </a:p>
          <a:p>
            <a:pPr marL="236538" lvl="0" indent="-236538" algn="l" defTabSz="814388">
              <a:lnSpc>
                <a:spcPct val="95000"/>
              </a:lnSpc>
              <a:spcBef>
                <a:spcPct val="50000"/>
              </a:spcBef>
              <a:buClr>
                <a:srgbClr val="708CA1"/>
              </a:buClr>
              <a:buFont typeface="Wingdings" pitchFamily="2" charset="2"/>
              <a:buChar char="§"/>
            </a:pPr>
            <a:r>
              <a:rPr lang="en-IE" dirty="0"/>
              <a:t>If configured correctly, load balancing can increase the effectiveness and performance of the network. Equal cost load balancing can be configured to use both dynamic routing protocols and static routes.</a:t>
            </a:r>
            <a:endParaRPr lang="en-US" dirty="0" smtClean="0"/>
          </a:p>
          <a:p>
            <a:pPr marL="236538" lvl="0"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095" y="1349829"/>
            <a:ext cx="7602989" cy="3802742"/>
          </a:xfrm>
        </p:spPr>
        <p:txBody>
          <a:bodyPr/>
          <a:lstStyle/>
          <a:p>
            <a:r>
              <a:rPr lang="en-US" dirty="0" smtClean="0"/>
              <a:t>Routers are specialized computers containing the following required components to operate:</a:t>
            </a:r>
          </a:p>
          <a:p>
            <a:pPr lvl="1"/>
            <a:r>
              <a:rPr lang="en-US" dirty="0" smtClean="0"/>
              <a:t>Central processing unit (CPU)</a:t>
            </a:r>
          </a:p>
          <a:p>
            <a:pPr lvl="1"/>
            <a:r>
              <a:rPr lang="en-US" dirty="0" smtClean="0"/>
              <a:t>Operating system (OS)  - Routers use Cisco IOS</a:t>
            </a:r>
          </a:p>
          <a:p>
            <a:pPr lvl="1"/>
            <a:r>
              <a:rPr lang="en-US" dirty="0" smtClean="0"/>
              <a:t>Memory and storage (RAM, ROM, NVRAM, Flash, hard drive)</a:t>
            </a:r>
          </a:p>
          <a:p>
            <a:r>
              <a:rPr lang="en-US" dirty="0" smtClean="0"/>
              <a:t>Routers utilize the following memory:</a:t>
            </a:r>
          </a:p>
          <a:p>
            <a:endParaRPr lang="en-US" dirty="0"/>
          </a:p>
        </p:txBody>
      </p:sp>
      <p:sp>
        <p:nvSpPr>
          <p:cNvPr id="5" name="Title 4"/>
          <p:cNvSpPr>
            <a:spLocks noGrp="1"/>
          </p:cNvSpPr>
          <p:nvPr>
            <p:ph type="title"/>
          </p:nvPr>
        </p:nvSpPr>
        <p:spPr>
          <a:xfrm>
            <a:off x="655638" y="537256"/>
            <a:ext cx="8145462" cy="838200"/>
          </a:xfrm>
        </p:spPr>
        <p:txBody>
          <a:bodyPr/>
          <a:lstStyle/>
          <a:p>
            <a:r>
              <a:rPr lang="en-US" sz="1800" dirty="0" smtClean="0"/>
              <a:t>Functions of a Router</a:t>
            </a:r>
            <a:r>
              <a:rPr lang="en-US" dirty="0" smtClean="0"/>
              <a:t/>
            </a:r>
            <a:br>
              <a:rPr lang="en-US" dirty="0" smtClean="0"/>
            </a:br>
            <a:r>
              <a:rPr lang="en-US" dirty="0" smtClean="0"/>
              <a:t>Routers are Computers</a:t>
            </a:r>
            <a:endParaRPr lang="en-US" dirty="0"/>
          </a:p>
        </p:txBody>
      </p:sp>
      <p:pic>
        <p:nvPicPr>
          <p:cNvPr id="1026" name="Picture 2"/>
          <p:cNvPicPr>
            <a:picLocks noChangeAspect="1" noChangeArrowheads="1"/>
          </p:cNvPicPr>
          <p:nvPr/>
        </p:nvPicPr>
        <p:blipFill>
          <a:blip r:embed="rId3" cstate="print"/>
          <a:srcRect l="47298" t="39286" r="17674" b="32936"/>
          <a:stretch>
            <a:fillRect/>
          </a:stretch>
        </p:blipFill>
        <p:spPr bwMode="auto">
          <a:xfrm>
            <a:off x="1959429" y="3889828"/>
            <a:ext cx="5326742" cy="2578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Path Determination of the route</a:t>
            </a:r>
            <a:r>
              <a:rPr lang="en-US" dirty="0" smtClean="0"/>
              <a:t/>
            </a:r>
            <a:br>
              <a:rPr lang="en-US" dirty="0" smtClean="0"/>
            </a:br>
            <a:r>
              <a:rPr lang="en-US" dirty="0" smtClean="0"/>
              <a:t>Administrative Distance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478969" y="1367813"/>
            <a:ext cx="8414659"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buFont typeface="Wingdings" pitchFamily="2" charset="2"/>
              <a:buChar char="§"/>
            </a:pPr>
            <a:r>
              <a:rPr lang="en-US" dirty="0" smtClean="0"/>
              <a:t>If multiple paths to a destination are configured on a router, the path installed in the routing table is the one with the best Administrative Distance (AD).</a:t>
            </a:r>
          </a:p>
          <a:p>
            <a:pPr marL="236538" indent="-236538" algn="l" defTabSz="814388">
              <a:lnSpc>
                <a:spcPct val="95000"/>
              </a:lnSpc>
              <a:spcBef>
                <a:spcPct val="50000"/>
              </a:spcBef>
              <a:buClr>
                <a:srgbClr val="708CA1"/>
              </a:buClr>
              <a:buFont typeface="Wingdings" pitchFamily="2" charset="2"/>
              <a:buChar char="§"/>
            </a:pPr>
            <a:r>
              <a:rPr lang="en-US" dirty="0" smtClean="0"/>
              <a:t>Administrative Distance is the “trustworthiness”</a:t>
            </a:r>
          </a:p>
          <a:p>
            <a:pPr marL="236538" indent="-236538" algn="l" defTabSz="814388">
              <a:lnSpc>
                <a:spcPct val="95000"/>
              </a:lnSpc>
              <a:spcBef>
                <a:spcPct val="50000"/>
              </a:spcBef>
              <a:buClr>
                <a:srgbClr val="708CA1"/>
              </a:buClr>
              <a:buFont typeface="Wingdings" pitchFamily="2" charset="2"/>
              <a:buChar char="§"/>
            </a:pPr>
            <a:r>
              <a:rPr lang="en-US" dirty="0" smtClean="0"/>
              <a:t>The Lower the AD the more trustworthy the route.</a:t>
            </a:r>
          </a:p>
          <a:p>
            <a:pPr marL="236538" indent="-236538" algn="l" defTabSz="814388">
              <a:lnSpc>
                <a:spcPct val="95000"/>
              </a:lnSpc>
              <a:spcBef>
                <a:spcPct val="50000"/>
              </a:spcBef>
              <a:buClr>
                <a:srgbClr val="708CA1"/>
              </a:buClr>
              <a:buFont typeface="Wingdings" pitchFamily="2" charset="2"/>
              <a:buChar char="§"/>
            </a:pPr>
            <a:endParaRPr lang="en-US" dirty="0" smtClean="0"/>
          </a:p>
          <a:p>
            <a:pPr marL="236538"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l="49083" t="45635" r="16559" b="27381"/>
          <a:stretch>
            <a:fillRect/>
          </a:stretch>
        </p:blipFill>
        <p:spPr bwMode="auto">
          <a:xfrm>
            <a:off x="1458686" y="4032426"/>
            <a:ext cx="5873159" cy="259334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58701" t="33482" r="25793" b="63145"/>
          <a:stretch>
            <a:fillRect/>
          </a:stretch>
        </p:blipFill>
        <p:spPr bwMode="auto">
          <a:xfrm>
            <a:off x="3294743" y="3596227"/>
            <a:ext cx="2726974" cy="33351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The Routing Table</a:t>
            </a:r>
            <a:r>
              <a:rPr lang="en-US" dirty="0" smtClean="0"/>
              <a:t/>
            </a:r>
            <a:br>
              <a:rPr lang="en-US" dirty="0" smtClean="0"/>
            </a:br>
            <a:r>
              <a:rPr lang="en-US" dirty="0" smtClean="0"/>
              <a:t>The Routing Table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buFont typeface="Wingdings" pitchFamily="2" charset="2"/>
              <a:buChar char="§"/>
            </a:pPr>
            <a:r>
              <a:rPr lang="en-US" dirty="0" smtClean="0"/>
              <a:t>Routing Table is a file stored in RAM that contains information about </a:t>
            </a:r>
          </a:p>
          <a:p>
            <a:pPr marL="693738" lvl="1" indent="-236538" algn="l" defTabSz="814388">
              <a:lnSpc>
                <a:spcPct val="95000"/>
              </a:lnSpc>
              <a:spcBef>
                <a:spcPct val="50000"/>
              </a:spcBef>
              <a:buClr>
                <a:srgbClr val="708CA1"/>
              </a:buClr>
              <a:buFont typeface="Wingdings" pitchFamily="2" charset="2"/>
              <a:buChar char="§"/>
            </a:pPr>
            <a:r>
              <a:rPr lang="en-US" dirty="0" smtClean="0"/>
              <a:t>Directly Connected Routes</a:t>
            </a:r>
          </a:p>
          <a:p>
            <a:pPr marL="693738" lvl="1" indent="-236538" algn="l" defTabSz="814388">
              <a:lnSpc>
                <a:spcPct val="95000"/>
              </a:lnSpc>
              <a:spcBef>
                <a:spcPct val="50000"/>
              </a:spcBef>
              <a:buClr>
                <a:srgbClr val="708CA1"/>
              </a:buClr>
              <a:buFont typeface="Wingdings" pitchFamily="2" charset="2"/>
              <a:buChar char="§"/>
            </a:pPr>
            <a:r>
              <a:rPr lang="en-US" dirty="0" smtClean="0"/>
              <a:t>Remote Routes </a:t>
            </a:r>
          </a:p>
          <a:p>
            <a:pPr marL="693738" lvl="1" indent="-236538" algn="l" defTabSz="814388">
              <a:lnSpc>
                <a:spcPct val="95000"/>
              </a:lnSpc>
              <a:spcBef>
                <a:spcPct val="50000"/>
              </a:spcBef>
              <a:buClr>
                <a:srgbClr val="708CA1"/>
              </a:buClr>
              <a:buFont typeface="Wingdings" pitchFamily="2" charset="2"/>
              <a:buChar char="§"/>
            </a:pPr>
            <a:r>
              <a:rPr lang="en-US" dirty="0" smtClean="0"/>
              <a:t>Network or Next hop Associations</a:t>
            </a:r>
          </a:p>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2050" name="Picture 2"/>
          <p:cNvPicPr>
            <a:picLocks noChangeAspect="1" noChangeArrowheads="1"/>
          </p:cNvPicPr>
          <p:nvPr/>
        </p:nvPicPr>
        <p:blipFill>
          <a:blip r:embed="rId3" cstate="print"/>
          <a:srcRect l="36924" t="42063" r="28160" b="24008"/>
          <a:stretch>
            <a:fillRect/>
          </a:stretch>
        </p:blipFill>
        <p:spPr bwMode="auto">
          <a:xfrm>
            <a:off x="2017486" y="3744686"/>
            <a:ext cx="4968043" cy="2714171"/>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The Routing Table</a:t>
            </a:r>
            <a:r>
              <a:rPr lang="en-US" dirty="0" smtClean="0"/>
              <a:t/>
            </a:r>
            <a:br>
              <a:rPr lang="en-US" dirty="0" smtClean="0"/>
            </a:br>
            <a:r>
              <a:rPr lang="en-US" dirty="0" smtClean="0"/>
              <a:t>Routing Table Sources</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370114" y="1471613"/>
            <a:ext cx="8480199" cy="4437062"/>
          </a:xfrm>
        </p:spPr>
        <p:txBody>
          <a:bodyPr/>
          <a:lstStyle/>
          <a:p>
            <a:pPr>
              <a:defRPr/>
            </a:pPr>
            <a:r>
              <a:rPr lang="en-US" b="1" dirty="0" smtClean="0">
                <a:solidFill>
                  <a:srgbClr val="FF0000"/>
                </a:solidFill>
              </a:rPr>
              <a:t>show ip route </a:t>
            </a:r>
            <a:r>
              <a:rPr lang="en-US" dirty="0" smtClean="0"/>
              <a:t>command is used to display the contents of the routing table</a:t>
            </a:r>
          </a:p>
          <a:p>
            <a:pPr marL="719138" indent="-544513">
              <a:buFont typeface="+mj-lt"/>
              <a:buAutoNum type="arabicPeriod"/>
              <a:defRPr/>
            </a:pPr>
            <a:r>
              <a:rPr lang="en-US" b="1" dirty="0" smtClean="0"/>
              <a:t>Link local Interfaces (L) </a:t>
            </a:r>
            <a:r>
              <a:rPr lang="en-US" dirty="0" smtClean="0"/>
              <a:t>–Added to the routing table when an interface is configured. (displayed in IOS 15 or newer)</a:t>
            </a:r>
          </a:p>
          <a:p>
            <a:pPr marL="719138" indent="-544513">
              <a:buFont typeface="+mj-lt"/>
              <a:buAutoNum type="arabicPeriod"/>
              <a:defRPr/>
            </a:pPr>
            <a:r>
              <a:rPr lang="en-US" b="1" dirty="0" smtClean="0"/>
              <a:t> Directly connected interfaces (C) -</a:t>
            </a:r>
            <a:r>
              <a:rPr lang="en-US" dirty="0" smtClean="0"/>
              <a:t>Added to the routing table when an interface is configured and active.</a:t>
            </a:r>
          </a:p>
          <a:p>
            <a:pPr marL="719138" indent="-544513">
              <a:buFont typeface="+mj-lt"/>
              <a:buAutoNum type="arabicPeriod"/>
              <a:defRPr/>
            </a:pPr>
            <a:r>
              <a:rPr lang="en-US" b="1" dirty="0" smtClean="0"/>
              <a:t>Static routes (S) -</a:t>
            </a:r>
            <a:r>
              <a:rPr lang="en-US" dirty="0" smtClean="0"/>
              <a:t> Added when a route is manually configured and the exit interface is active.</a:t>
            </a:r>
          </a:p>
          <a:p>
            <a:pPr marL="719138" indent="-544513">
              <a:buFont typeface="+mj-lt"/>
              <a:buAutoNum type="arabicPeriod"/>
              <a:defRPr/>
            </a:pPr>
            <a:r>
              <a:rPr lang="en-US" b="1" dirty="0" smtClean="0"/>
              <a:t>Dynamic routing protocol -</a:t>
            </a:r>
            <a:r>
              <a:rPr lang="en-US" dirty="0" smtClean="0"/>
              <a:t> Added when RIP or EIGRP or OSPF are implemented and networks are identified.</a:t>
            </a:r>
          </a:p>
          <a:p>
            <a:pPr>
              <a:defRPr/>
            </a:pPr>
            <a:endParaRPr lang="en-US" dirty="0" smtClean="0"/>
          </a:p>
          <a:p>
            <a:pPr>
              <a:defRPr/>
            </a:pPr>
            <a:endParaRPr lang="en-US" dirty="0" smtClean="0"/>
          </a:p>
          <a:p>
            <a:pPr>
              <a:defRPr/>
            </a:pPr>
            <a:endParaRPr lang="en-US" dirty="0" smtClean="0"/>
          </a:p>
          <a:p>
            <a:pPr marL="0" indent="0" eaLnBrk="1" hangingPunct="1">
              <a:buFont typeface="Wingdings" pitchFamily="2" charset="2"/>
              <a:buNone/>
              <a:defRPr/>
            </a:pPr>
            <a:endParaRPr lang="en-US" dirty="0"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Router Packet Forwarding Decision</a:t>
            </a:r>
          </a:p>
        </p:txBody>
      </p:sp>
      <p:pic>
        <p:nvPicPr>
          <p:cNvPr id="58370"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rcRect l="-6744" r="-6744"/>
          <a:stretch>
            <a:fillRect/>
          </a:stretch>
        </p:blipFill>
        <p:spPr>
          <a:xfrm>
            <a:off x="655638" y="2014538"/>
            <a:ext cx="7940675" cy="4331833"/>
          </a:xfrm>
        </p:spPr>
      </p:pic>
    </p:spTree>
    <p:extLst>
      <p:ext uri="{BB962C8B-B14F-4D97-AF65-F5344CB8AC3E}">
        <p14:creationId xmlns:p14="http://schemas.microsoft.com/office/powerpoint/2010/main" val="3088152267"/>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184944" y="412750"/>
            <a:ext cx="8145462" cy="838200"/>
          </a:xfrm>
        </p:spPr>
        <p:txBody>
          <a:bodyPr/>
          <a:lstStyle/>
          <a:p>
            <a:pPr eaLnBrk="1" hangingPunct="1"/>
            <a:r>
              <a:rPr lang="en-US" sz="1800" dirty="0">
                <a:latin typeface="Arial" charset="0"/>
              </a:rPr>
              <a:t>Router Routing Tables</a:t>
            </a:r>
            <a:r>
              <a:rPr lang="en-US" dirty="0">
                <a:latin typeface="Arial" charset="0"/>
              </a:rPr>
              <a:t/>
            </a:r>
            <a:br>
              <a:rPr lang="en-US" dirty="0">
                <a:latin typeface="Arial" charset="0"/>
              </a:rPr>
            </a:br>
            <a:r>
              <a:rPr lang="en-US" dirty="0">
                <a:latin typeface="Arial" charset="0"/>
              </a:rPr>
              <a:t>IPv4 Router Routing Table</a:t>
            </a:r>
          </a:p>
        </p:txBody>
      </p:sp>
      <p:cxnSp>
        <p:nvCxnSpPr>
          <p:cNvPr id="4" name="Straight Connector 3"/>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973138" y="2868613"/>
            <a:ext cx="1222375" cy="215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0420" name="TextBox 5"/>
          <p:cNvSpPr txBox="1">
            <a:spLocks noChangeArrowheads="1"/>
          </p:cNvSpPr>
          <p:nvPr/>
        </p:nvSpPr>
        <p:spPr bwMode="auto">
          <a:xfrm>
            <a:off x="330645" y="2844229"/>
            <a:ext cx="7056437" cy="3751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dirty="0">
                <a:latin typeface="Courier New" charset="0"/>
                <a:cs typeface="Courier New" charset="0"/>
              </a:rPr>
              <a:t>R1#</a:t>
            </a:r>
            <a:r>
              <a:rPr lang="en-CA" sz="1100" b="1" dirty="0">
                <a:latin typeface="Courier New" charset="0"/>
                <a:cs typeface="Courier New" charset="0"/>
              </a:rPr>
              <a:t>show </a:t>
            </a:r>
            <a:r>
              <a:rPr lang="en-CA" sz="1100" b="1" dirty="0" err="1">
                <a:latin typeface="Courier New" charset="0"/>
                <a:cs typeface="Courier New" charset="0"/>
              </a:rPr>
              <a:t>ip</a:t>
            </a:r>
            <a:r>
              <a:rPr lang="en-CA" sz="1100" b="1" dirty="0">
                <a:latin typeface="Courier New" charset="0"/>
                <a:cs typeface="Courier New" charset="0"/>
              </a:rPr>
              <a:t> route</a:t>
            </a:r>
          </a:p>
          <a:p>
            <a:pPr algn="l"/>
            <a:r>
              <a:rPr lang="en-CA" sz="1100" dirty="0">
                <a:latin typeface="Courier New" charset="0"/>
                <a:cs typeface="Courier New" charset="0"/>
              </a:rPr>
              <a:t>Codes: L - local, C - connected, S - static, R - RIP, M - mobile, B - BGP</a:t>
            </a:r>
          </a:p>
          <a:p>
            <a:pPr algn="l"/>
            <a:r>
              <a:rPr lang="en-CA" sz="1100" dirty="0">
                <a:latin typeface="Courier New" charset="0"/>
                <a:cs typeface="Courier New" charset="0"/>
              </a:rPr>
              <a:t>       D - EIGRP, EX - EIGRP external, O - OSPF, IA - OSPF inter area</a:t>
            </a:r>
          </a:p>
          <a:p>
            <a:pPr algn="l"/>
            <a:r>
              <a:rPr lang="en-CA" sz="1100" dirty="0">
                <a:latin typeface="Courier New" charset="0"/>
                <a:cs typeface="Courier New" charset="0"/>
              </a:rPr>
              <a:t>       N1 - OSPF NSSA external type 1, N2 - OSPF NSSA external type 2</a:t>
            </a:r>
          </a:p>
          <a:p>
            <a:pPr algn="l"/>
            <a:r>
              <a:rPr lang="en-CA" sz="1100" dirty="0">
                <a:latin typeface="Courier New" charset="0"/>
                <a:cs typeface="Courier New" charset="0"/>
              </a:rPr>
              <a:t>       E1 - OSPF external type 1, E2 - OSPF external type 2, E - EGP</a:t>
            </a:r>
          </a:p>
          <a:p>
            <a:pPr algn="l"/>
            <a:r>
              <a:rPr lang="en-CA" sz="1100" dirty="0">
                <a:latin typeface="Courier New" charset="0"/>
                <a:cs typeface="Courier New" charset="0"/>
              </a:rPr>
              <a:t>       </a:t>
            </a:r>
            <a:r>
              <a:rPr lang="en-CA" sz="1100" dirty="0" err="1">
                <a:latin typeface="Courier New" charset="0"/>
                <a:cs typeface="Courier New" charset="0"/>
              </a:rPr>
              <a:t>i</a:t>
            </a:r>
            <a:r>
              <a:rPr lang="en-CA" sz="1100" dirty="0">
                <a:latin typeface="Courier New" charset="0"/>
                <a:cs typeface="Courier New" charset="0"/>
              </a:rPr>
              <a:t> - IS-IS, L1 - IS-IS level-1, L2 - IS-IS level-2, </a:t>
            </a:r>
            <a:r>
              <a:rPr lang="en-CA" sz="1100" dirty="0" err="1">
                <a:latin typeface="Courier New" charset="0"/>
                <a:cs typeface="Courier New" charset="0"/>
              </a:rPr>
              <a:t>ia</a:t>
            </a:r>
            <a:r>
              <a:rPr lang="en-CA" sz="1100" dirty="0">
                <a:latin typeface="Courier New" charset="0"/>
                <a:cs typeface="Courier New" charset="0"/>
              </a:rPr>
              <a:t> - IS-IS inter area</a:t>
            </a:r>
          </a:p>
          <a:p>
            <a:pPr algn="l"/>
            <a:r>
              <a:rPr lang="en-CA" sz="1100" dirty="0">
                <a:latin typeface="Courier New" charset="0"/>
                <a:cs typeface="Courier New" charset="0"/>
              </a:rPr>
              <a:t>       * - candidate default, U - per-user static route, o - ODR</a:t>
            </a:r>
          </a:p>
          <a:p>
            <a:pPr algn="l"/>
            <a:r>
              <a:rPr lang="en-CA" sz="1100" dirty="0">
                <a:latin typeface="Courier New" charset="0"/>
                <a:cs typeface="Courier New" charset="0"/>
              </a:rPr>
              <a:t>       P - periodic downloaded static route</a:t>
            </a:r>
          </a:p>
          <a:p>
            <a:pPr algn="l"/>
            <a:endParaRPr lang="en-CA" sz="1100" dirty="0">
              <a:latin typeface="Courier New" charset="0"/>
              <a:cs typeface="Courier New" charset="0"/>
            </a:endParaRPr>
          </a:p>
          <a:p>
            <a:pPr algn="l"/>
            <a:r>
              <a:rPr lang="en-CA" sz="1100" dirty="0">
                <a:latin typeface="Courier New" charset="0"/>
                <a:cs typeface="Courier New" charset="0"/>
              </a:rPr>
              <a:t>Gateway of last resort is not set</a:t>
            </a:r>
          </a:p>
          <a:p>
            <a:pPr algn="l"/>
            <a:endParaRPr lang="en-CA" sz="1100" dirty="0">
              <a:latin typeface="Courier New" charset="0"/>
              <a:cs typeface="Courier New" charset="0"/>
            </a:endParaRPr>
          </a:p>
          <a:p>
            <a:pPr algn="l"/>
            <a:r>
              <a:rPr lang="en-CA" sz="1100" dirty="0">
                <a:latin typeface="Courier New" charset="0"/>
                <a:cs typeface="Courier New" charset="0"/>
              </a:rPr>
              <a:t>     10.0.0.0/8 is variably </a:t>
            </a:r>
            <a:r>
              <a:rPr lang="en-CA" sz="1100" dirty="0" err="1">
                <a:latin typeface="Courier New" charset="0"/>
                <a:cs typeface="Courier New" charset="0"/>
              </a:rPr>
              <a:t>subnetted</a:t>
            </a:r>
            <a:r>
              <a:rPr lang="en-CA" sz="1100" dirty="0">
                <a:latin typeface="Courier New" charset="0"/>
                <a:cs typeface="Courier New" charset="0"/>
              </a:rPr>
              <a:t>, 2 subnets, 2 masks</a:t>
            </a:r>
          </a:p>
          <a:p>
            <a:pPr algn="l"/>
            <a:r>
              <a:rPr lang="en-CA" sz="1100" dirty="0">
                <a:latin typeface="Courier New" charset="0"/>
                <a:cs typeface="Courier New" charset="0"/>
              </a:rPr>
              <a:t>D       10.1.1.0/24 [90/2170112] via 209.165.200.226, 00:00:05, Serial0/0/0</a:t>
            </a:r>
          </a:p>
          <a:p>
            <a:pPr algn="l"/>
            <a:r>
              <a:rPr lang="en-CA" sz="1100" dirty="0">
                <a:latin typeface="Courier New" charset="0"/>
                <a:cs typeface="Courier New" charset="0"/>
              </a:rPr>
              <a:t>D       10.1.2.0/24 [90/2170112] via 209.165.200.226, 00:00:05, Serial0/0/0</a:t>
            </a:r>
          </a:p>
          <a:p>
            <a:pPr algn="l"/>
            <a:r>
              <a:rPr lang="en-CA" sz="1100" dirty="0">
                <a:latin typeface="Courier New" charset="0"/>
                <a:cs typeface="Courier New" charset="0"/>
              </a:rPr>
              <a:t>     192.168.10.0/24 is variably </a:t>
            </a:r>
            <a:r>
              <a:rPr lang="en-CA" sz="1100" dirty="0" err="1">
                <a:latin typeface="Courier New" charset="0"/>
                <a:cs typeface="Courier New" charset="0"/>
              </a:rPr>
              <a:t>subnetted</a:t>
            </a:r>
            <a:r>
              <a:rPr lang="en-CA" sz="1100" dirty="0">
                <a:latin typeface="Courier New" charset="0"/>
                <a:cs typeface="Courier New" charset="0"/>
              </a:rPr>
              <a:t>, 2 subnets, 3 masks</a:t>
            </a:r>
          </a:p>
          <a:p>
            <a:pPr algn="l"/>
            <a:r>
              <a:rPr lang="en-CA" sz="1100" dirty="0">
                <a:latin typeface="Courier New" charset="0"/>
                <a:cs typeface="Courier New" charset="0"/>
              </a:rPr>
              <a:t>C       192.168.10.0/24 is directly connected, GigabitEthernet0/0</a:t>
            </a:r>
          </a:p>
          <a:p>
            <a:pPr algn="l"/>
            <a:r>
              <a:rPr lang="en-CA" sz="1100" dirty="0">
                <a:latin typeface="Courier New" charset="0"/>
                <a:cs typeface="Courier New" charset="0"/>
              </a:rPr>
              <a:t>L       192.168.10.1/32 is directly connected, GigabitEthernet0/0</a:t>
            </a:r>
          </a:p>
          <a:p>
            <a:pPr algn="l"/>
            <a:r>
              <a:rPr lang="en-CA" sz="1100" dirty="0">
                <a:latin typeface="Courier New" charset="0"/>
                <a:cs typeface="Courier New" charset="0"/>
              </a:rPr>
              <a:t>     192.168.11.0/24 is variably </a:t>
            </a:r>
            <a:r>
              <a:rPr lang="en-CA" sz="1100" dirty="0" err="1">
                <a:latin typeface="Courier New" charset="0"/>
                <a:cs typeface="Courier New" charset="0"/>
              </a:rPr>
              <a:t>subnetted</a:t>
            </a:r>
            <a:r>
              <a:rPr lang="en-CA" sz="1100" dirty="0">
                <a:latin typeface="Courier New" charset="0"/>
                <a:cs typeface="Courier New" charset="0"/>
              </a:rPr>
              <a:t>, 2 subnets, 3 masks</a:t>
            </a:r>
          </a:p>
          <a:p>
            <a:pPr algn="l"/>
            <a:r>
              <a:rPr lang="en-CA" sz="1100" dirty="0">
                <a:latin typeface="Courier New" charset="0"/>
                <a:cs typeface="Courier New" charset="0"/>
              </a:rPr>
              <a:t>C       192.168.11.0/24 is directly connected, GigabitEthernet0/1</a:t>
            </a:r>
          </a:p>
          <a:p>
            <a:pPr algn="l"/>
            <a:r>
              <a:rPr lang="en-CA" sz="1100" dirty="0">
                <a:latin typeface="Courier New" charset="0"/>
                <a:cs typeface="Courier New" charset="0"/>
              </a:rPr>
              <a:t>L       192.168.11.1/32 is directly connected, GigabitEthernet0/1</a:t>
            </a:r>
          </a:p>
          <a:p>
            <a:pPr algn="l"/>
            <a:r>
              <a:rPr lang="en-CA" sz="1100" dirty="0">
                <a:latin typeface="Courier New" charset="0"/>
                <a:cs typeface="Courier New" charset="0"/>
              </a:rPr>
              <a:t>     209.165.200.0/24 is variably </a:t>
            </a:r>
            <a:r>
              <a:rPr lang="en-CA" sz="1100" dirty="0" err="1">
                <a:latin typeface="Courier New" charset="0"/>
                <a:cs typeface="Courier New" charset="0"/>
              </a:rPr>
              <a:t>subnetted</a:t>
            </a:r>
            <a:r>
              <a:rPr lang="en-CA" sz="1100" dirty="0">
                <a:latin typeface="Courier New" charset="0"/>
                <a:cs typeface="Courier New" charset="0"/>
              </a:rPr>
              <a:t>, 2 subnets, 3 masks</a:t>
            </a:r>
          </a:p>
          <a:p>
            <a:pPr algn="l"/>
            <a:r>
              <a:rPr lang="en-CA" sz="1100" dirty="0">
                <a:latin typeface="Courier New" charset="0"/>
                <a:cs typeface="Courier New" charset="0"/>
              </a:rPr>
              <a:t>C       209.165.200.224/30 is directly connected, Serial0/0/0</a:t>
            </a:r>
          </a:p>
          <a:p>
            <a:pPr algn="l"/>
            <a:r>
              <a:rPr lang="en-CA" sz="1100" dirty="0">
                <a:latin typeface="Courier New" charset="0"/>
                <a:cs typeface="Courier New" charset="0"/>
              </a:rPr>
              <a:t>L       209.165.200.225/32 is directly connected, Serial0/0/0</a:t>
            </a:r>
          </a:p>
          <a:p>
            <a:pPr algn="l"/>
            <a:r>
              <a:rPr lang="en-CA" sz="1100" dirty="0">
                <a:latin typeface="Courier New" charset="0"/>
                <a:cs typeface="Courier New" charset="0"/>
              </a:rPr>
              <a:t>R1#</a:t>
            </a:r>
          </a:p>
        </p:txBody>
      </p:sp>
      <p:cxnSp>
        <p:nvCxnSpPr>
          <p:cNvPr id="7" name="Straight Connector 6"/>
          <p:cNvCxnSpPr>
            <a:stCxn id="60434" idx="3"/>
            <a:endCxn id="60449" idx="1"/>
          </p:cNvCxnSpPr>
          <p:nvPr/>
        </p:nvCxnSpPr>
        <p:spPr bwMode="auto">
          <a:xfrm>
            <a:off x="7283450" y="241776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a:stCxn id="60431" idx="3"/>
            <a:endCxn id="60447" idx="3"/>
          </p:cNvCxnSpPr>
          <p:nvPr/>
        </p:nvCxnSpPr>
        <p:spPr bwMode="auto">
          <a:xfrm flipV="1">
            <a:off x="7280275" y="168433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23" name="Freeform 9"/>
          <p:cNvSpPr>
            <a:spLocks/>
          </p:cNvSpPr>
          <p:nvPr/>
        </p:nvSpPr>
        <p:spPr bwMode="auto">
          <a:xfrm>
            <a:off x="3619500" y="18827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 name="Straight Connector 9"/>
          <p:cNvCxnSpPr>
            <a:stCxn id="60428" idx="1"/>
            <a:endCxn id="60457" idx="0"/>
          </p:cNvCxnSpPr>
          <p:nvPr/>
        </p:nvCxnSpPr>
        <p:spPr bwMode="auto">
          <a:xfrm flipV="1">
            <a:off x="1630363" y="194310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a:stCxn id="60426" idx="0"/>
            <a:endCxn id="60457" idx="0"/>
          </p:cNvCxnSpPr>
          <p:nvPr/>
        </p:nvCxnSpPr>
        <p:spPr bwMode="auto">
          <a:xfrm>
            <a:off x="1998663" y="15240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2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0363" y="15240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2"/>
          <p:cNvSpPr txBox="1">
            <a:spLocks noChangeArrowheads="1"/>
          </p:cNvSpPr>
          <p:nvPr/>
        </p:nvSpPr>
        <p:spPr bwMode="auto">
          <a:xfrm>
            <a:off x="1427163" y="122713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0428"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0363" y="22653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a:stCxn id="60434" idx="1"/>
            <a:endCxn id="60433" idx="0"/>
          </p:cNvCxnSpPr>
          <p:nvPr/>
        </p:nvCxnSpPr>
        <p:spPr bwMode="auto">
          <a:xfrm flipH="1" flipV="1">
            <a:off x="5519738" y="194310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0431" idx="1"/>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31"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263" y="15462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138" y="176847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3" name="TextBox 18"/>
          <p:cNvSpPr txBox="1">
            <a:spLocks noChangeArrowheads="1"/>
          </p:cNvSpPr>
          <p:nvPr/>
        </p:nvSpPr>
        <p:spPr bwMode="auto">
          <a:xfrm>
            <a:off x="5329238"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0434"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8438" y="22606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TextBox 20"/>
          <p:cNvSpPr txBox="1">
            <a:spLocks noChangeArrowheads="1"/>
          </p:cNvSpPr>
          <p:nvPr/>
        </p:nvSpPr>
        <p:spPr bwMode="auto">
          <a:xfrm>
            <a:off x="1335088" y="25638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0436" name="TextBox 21"/>
          <p:cNvSpPr txBox="1">
            <a:spLocks noChangeArrowheads="1"/>
          </p:cNvSpPr>
          <p:nvPr/>
        </p:nvSpPr>
        <p:spPr bwMode="auto">
          <a:xfrm>
            <a:off x="6424613" y="125095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0437" name="TextBox 22"/>
          <p:cNvSpPr txBox="1">
            <a:spLocks noChangeArrowheads="1"/>
          </p:cNvSpPr>
          <p:nvPr/>
        </p:nvSpPr>
        <p:spPr bwMode="auto">
          <a:xfrm>
            <a:off x="6434138" y="254952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0438" name="TextBox 23"/>
          <p:cNvSpPr txBox="1">
            <a:spLocks noChangeArrowheads="1"/>
          </p:cNvSpPr>
          <p:nvPr/>
        </p:nvSpPr>
        <p:spPr bwMode="auto">
          <a:xfrm>
            <a:off x="3690938" y="148272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0439" name="TextBox 24"/>
          <p:cNvSpPr txBox="1">
            <a:spLocks noChangeArrowheads="1"/>
          </p:cNvSpPr>
          <p:nvPr/>
        </p:nvSpPr>
        <p:spPr bwMode="auto">
          <a:xfrm>
            <a:off x="4754563" y="181133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60440" name="Rectangle 25"/>
          <p:cNvSpPr>
            <a:spLocks noChangeArrowheads="1"/>
          </p:cNvSpPr>
          <p:nvPr/>
        </p:nvSpPr>
        <p:spPr bwMode="auto">
          <a:xfrm>
            <a:off x="1095375" y="14017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4589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p:cNvCxnSpPr>
            <a:stCxn id="60426" idx="1"/>
            <a:endCxn id="60441" idx="3"/>
          </p:cNvCxnSpPr>
          <p:nvPr/>
        </p:nvCxnSpPr>
        <p:spPr bwMode="auto">
          <a:xfrm flipH="1">
            <a:off x="1196975" y="168116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3" name="Rectangle 28"/>
          <p:cNvSpPr>
            <a:spLocks noChangeArrowheads="1"/>
          </p:cNvSpPr>
          <p:nvPr/>
        </p:nvSpPr>
        <p:spPr bwMode="auto">
          <a:xfrm>
            <a:off x="1095375" y="214471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4"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2018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a:stCxn id="60428" idx="1"/>
            <a:endCxn id="60444" idx="3"/>
          </p:cNvCxnSpPr>
          <p:nvPr/>
        </p:nvCxnSpPr>
        <p:spPr bwMode="auto">
          <a:xfrm flipH="1">
            <a:off x="1196975" y="242252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6" name="Rectangle 31"/>
          <p:cNvSpPr>
            <a:spLocks noChangeArrowheads="1"/>
          </p:cNvSpPr>
          <p:nvPr/>
        </p:nvSpPr>
        <p:spPr bwMode="auto">
          <a:xfrm>
            <a:off x="7394575" y="14097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7"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4605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8" name="Rectangle 33"/>
          <p:cNvSpPr>
            <a:spLocks noChangeArrowheads="1"/>
          </p:cNvSpPr>
          <p:nvPr/>
        </p:nvSpPr>
        <p:spPr bwMode="auto">
          <a:xfrm>
            <a:off x="7408863" y="214788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2050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0" name="TextBox 35"/>
          <p:cNvSpPr txBox="1">
            <a:spLocks noChangeArrowheads="1"/>
          </p:cNvSpPr>
          <p:nvPr/>
        </p:nvSpPr>
        <p:spPr bwMode="auto">
          <a:xfrm>
            <a:off x="5754688" y="16176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1" name="TextBox 36"/>
          <p:cNvSpPr txBox="1">
            <a:spLocks noChangeArrowheads="1"/>
          </p:cNvSpPr>
          <p:nvPr/>
        </p:nvSpPr>
        <p:spPr bwMode="auto">
          <a:xfrm>
            <a:off x="5761038" y="2133600"/>
            <a:ext cx="3032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2" name="TextBox 37"/>
          <p:cNvSpPr txBox="1">
            <a:spLocks noChangeArrowheads="1"/>
          </p:cNvSpPr>
          <p:nvPr/>
        </p:nvSpPr>
        <p:spPr bwMode="auto">
          <a:xfrm>
            <a:off x="2627313" y="20764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0453" name="TextBox 38"/>
          <p:cNvSpPr txBox="1">
            <a:spLocks noChangeArrowheads="1"/>
          </p:cNvSpPr>
          <p:nvPr/>
        </p:nvSpPr>
        <p:spPr bwMode="auto">
          <a:xfrm>
            <a:off x="3665538" y="184467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0454" name="TextBox 39"/>
          <p:cNvSpPr txBox="1">
            <a:spLocks noChangeArrowheads="1"/>
          </p:cNvSpPr>
          <p:nvPr/>
        </p:nvSpPr>
        <p:spPr bwMode="auto">
          <a:xfrm>
            <a:off x="2640013" y="141287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1" name="Oval 40"/>
          <p:cNvSpPr/>
          <p:nvPr/>
        </p:nvSpPr>
        <p:spPr>
          <a:xfrm>
            <a:off x="2932113" y="168433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0456"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2600" y="1768475"/>
            <a:ext cx="6937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7" name="TextBox 42"/>
          <p:cNvSpPr txBox="1">
            <a:spLocks noChangeArrowheads="1"/>
          </p:cNvSpPr>
          <p:nvPr/>
        </p:nvSpPr>
        <p:spPr bwMode="auto">
          <a:xfrm>
            <a:off x="3187700"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0458" name="Rectangle 43"/>
          <p:cNvSpPr>
            <a:spLocks noChangeArrowheads="1"/>
          </p:cNvSpPr>
          <p:nvPr/>
        </p:nvSpPr>
        <p:spPr bwMode="auto">
          <a:xfrm>
            <a:off x="323850" y="150018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0459" name="Rectangle 44"/>
          <p:cNvSpPr>
            <a:spLocks noChangeArrowheads="1"/>
          </p:cNvSpPr>
          <p:nvPr/>
        </p:nvSpPr>
        <p:spPr bwMode="auto">
          <a:xfrm>
            <a:off x="323850" y="224631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45" name="Rectangle 44"/>
          <p:cNvSpPr/>
          <p:nvPr/>
        </p:nvSpPr>
        <p:spPr>
          <a:xfrm>
            <a:off x="7260336" y="3615756"/>
            <a:ext cx="1737360" cy="1837426"/>
          </a:xfrm>
          <a:prstGeom prst="rect">
            <a:avLst/>
          </a:prstGeom>
        </p:spPr>
        <p:txBody>
          <a:bodyPr wrap="square">
            <a:spAutoFit/>
          </a:bodyPr>
          <a:lstStyle/>
          <a:p>
            <a:r>
              <a:rPr lang="en-US" sz="1800" dirty="0" smtClean="0"/>
              <a:t>The </a:t>
            </a:r>
            <a:r>
              <a:rPr lang="en-US" sz="1800" b="1" dirty="0" smtClean="0">
                <a:solidFill>
                  <a:srgbClr val="FF0000"/>
                </a:solidFill>
              </a:rPr>
              <a:t>routing table </a:t>
            </a:r>
            <a:r>
              <a:rPr lang="en-US" sz="1800" dirty="0" smtClean="0"/>
              <a:t>stores information about </a:t>
            </a:r>
            <a:r>
              <a:rPr lang="en-US" sz="1800" b="1" i="1" dirty="0" smtClean="0"/>
              <a:t>connected</a:t>
            </a:r>
            <a:r>
              <a:rPr lang="en-US" sz="1800" dirty="0" smtClean="0"/>
              <a:t> and </a:t>
            </a:r>
            <a:r>
              <a:rPr lang="en-US" sz="1800" b="1" i="1" dirty="0" smtClean="0"/>
              <a:t>remote</a:t>
            </a:r>
            <a:r>
              <a:rPr lang="en-US" sz="1800" dirty="0" smtClean="0"/>
              <a:t> networks. </a:t>
            </a:r>
          </a:p>
        </p:txBody>
      </p:sp>
    </p:spTree>
    <p:extLst>
      <p:ext uri="{BB962C8B-B14F-4D97-AF65-F5344CB8AC3E}">
        <p14:creationId xmlns:p14="http://schemas.microsoft.com/office/powerpoint/2010/main" val="999447146"/>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Directly Connected Routing Table Entries</a:t>
            </a:r>
          </a:p>
        </p:txBody>
      </p:sp>
      <p:cxnSp>
        <p:nvCxnSpPr>
          <p:cNvPr id="4" name="Straight Connector 3"/>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1849438" y="4203700"/>
            <a:ext cx="4032250" cy="5286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043613" y="4203700"/>
            <a:ext cx="2214562" cy="5286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841375" y="4203700"/>
            <a:ext cx="504825" cy="52863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2470" name="TextBox 8"/>
          <p:cNvSpPr txBox="1">
            <a:spLocks noChangeArrowheads="1"/>
          </p:cNvSpPr>
          <p:nvPr/>
        </p:nvSpPr>
        <p:spPr bwMode="auto">
          <a:xfrm>
            <a:off x="841375" y="4197350"/>
            <a:ext cx="7416800" cy="534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latin typeface="Courier New" charset="0"/>
                <a:cs typeface="Courier New" charset="0"/>
              </a:rPr>
              <a:t>C       192.168.10.0/24 is directly connected, </a:t>
            </a:r>
            <a:r>
              <a:rPr lang="en-CA" sz="1400" b="1" dirty="0" smtClean="0">
                <a:latin typeface="Courier New" charset="0"/>
                <a:cs typeface="Courier New" charset="0"/>
              </a:rPr>
              <a:t>GigabitEthernet0/0</a:t>
            </a:r>
            <a:endParaRPr lang="en-CA" sz="1400" b="1" dirty="0">
              <a:latin typeface="Courier New" charset="0"/>
              <a:cs typeface="Courier New" charset="0"/>
            </a:endParaRPr>
          </a:p>
        </p:txBody>
      </p:sp>
      <p:sp>
        <p:nvSpPr>
          <p:cNvPr id="62471" name="TextBox 9"/>
          <p:cNvSpPr txBox="1">
            <a:spLocks noChangeArrowheads="1"/>
          </p:cNvSpPr>
          <p:nvPr/>
        </p:nvSpPr>
        <p:spPr bwMode="auto">
          <a:xfrm>
            <a:off x="928688" y="3827463"/>
            <a:ext cx="35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A</a:t>
            </a:r>
          </a:p>
        </p:txBody>
      </p:sp>
      <p:sp>
        <p:nvSpPr>
          <p:cNvPr id="62472" name="TextBox 10"/>
          <p:cNvSpPr txBox="1">
            <a:spLocks noChangeArrowheads="1"/>
          </p:cNvSpPr>
          <p:nvPr/>
        </p:nvSpPr>
        <p:spPr bwMode="auto">
          <a:xfrm>
            <a:off x="3649663" y="3833813"/>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B</a:t>
            </a:r>
          </a:p>
        </p:txBody>
      </p:sp>
      <p:sp>
        <p:nvSpPr>
          <p:cNvPr id="62473" name="TextBox 11"/>
          <p:cNvSpPr txBox="1">
            <a:spLocks noChangeArrowheads="1"/>
          </p:cNvSpPr>
          <p:nvPr/>
        </p:nvSpPr>
        <p:spPr bwMode="auto">
          <a:xfrm>
            <a:off x="6843713" y="3830638"/>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C</a:t>
            </a:r>
          </a:p>
        </p:txBody>
      </p:sp>
      <p:graphicFrame>
        <p:nvGraphicFramePr>
          <p:cNvPr id="13" name="Table 12"/>
          <p:cNvGraphicFramePr>
            <a:graphicFrameLocks noGrp="1"/>
          </p:cNvGraphicFramePr>
          <p:nvPr/>
        </p:nvGraphicFramePr>
        <p:xfrm>
          <a:off x="361950" y="4948238"/>
          <a:ext cx="8401050" cy="1112838"/>
        </p:xfrm>
        <a:graphic>
          <a:graphicData uri="http://schemas.openxmlformats.org/drawingml/2006/table">
            <a:tbl>
              <a:tblPr firstRow="1" bandRow="1">
                <a:tableStyleId>{2D5ABB26-0587-4C30-8999-92F81FD0307C}</a:tableStyleId>
              </a:tblPr>
              <a:tblGrid>
                <a:gridCol w="958349"/>
                <a:gridCol w="7442701"/>
              </a:tblGrid>
              <a:tr h="370946">
                <a:tc>
                  <a:txBody>
                    <a:bodyPr/>
                    <a:lstStyle/>
                    <a:p>
                      <a:pPr algn="ctr"/>
                      <a:r>
                        <a:rPr lang="en-CA" sz="1800" b="1" dirty="0" smtClean="0"/>
                        <a:t>A</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B</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r>
                        <a:rPr lang="en-CA" sz="1600" baseline="0" dirty="0" smtClean="0"/>
                        <a:t> and how it is connected.</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C</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interface on</a:t>
                      </a:r>
                      <a:r>
                        <a:rPr lang="en-CA" sz="1600" baseline="0" dirty="0" smtClean="0"/>
                        <a:t> the router connected to the destination network.</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a:stCxn id="62501" idx="3"/>
            <a:endCxn id="62517" idx="1"/>
          </p:cNvCxnSpPr>
          <p:nvPr/>
        </p:nvCxnSpPr>
        <p:spPr bwMode="auto">
          <a:xfrm>
            <a:off x="7226300" y="3160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62498" idx="3"/>
            <a:endCxn id="62515" idx="3"/>
          </p:cNvCxnSpPr>
          <p:nvPr/>
        </p:nvCxnSpPr>
        <p:spPr bwMode="auto">
          <a:xfrm flipV="1">
            <a:off x="7223125" y="2427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490" name="Freeform 9"/>
          <p:cNvSpPr>
            <a:spLocks/>
          </p:cNvSpPr>
          <p:nvPr/>
        </p:nvSpPr>
        <p:spPr bwMode="auto">
          <a:xfrm>
            <a:off x="3560763" y="2625725"/>
            <a:ext cx="1597025"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 name="Straight Connector 16"/>
          <p:cNvCxnSpPr>
            <a:stCxn id="62495" idx="1"/>
            <a:endCxn id="62528" idx="0"/>
          </p:cNvCxnSpPr>
          <p:nvPr/>
        </p:nvCxnSpPr>
        <p:spPr bwMode="auto">
          <a:xfrm flipV="1">
            <a:off x="1573213" y="268605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62493" idx="0"/>
            <a:endCxn id="62528" idx="0"/>
          </p:cNvCxnSpPr>
          <p:nvPr/>
        </p:nvCxnSpPr>
        <p:spPr bwMode="auto">
          <a:xfrm>
            <a:off x="1939925" y="2266950"/>
            <a:ext cx="1381125"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3"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3213" y="2266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4" name="TextBox 19"/>
          <p:cNvSpPr txBox="1">
            <a:spLocks noChangeArrowheads="1"/>
          </p:cNvSpPr>
          <p:nvPr/>
        </p:nvSpPr>
        <p:spPr bwMode="auto">
          <a:xfrm>
            <a:off x="1370013" y="1970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249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3213" y="30099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a:stCxn id="62501" idx="1"/>
            <a:endCxn id="62500" idx="0"/>
          </p:cNvCxnSpPr>
          <p:nvPr/>
        </p:nvCxnSpPr>
        <p:spPr bwMode="auto">
          <a:xfrm flipH="1" flipV="1">
            <a:off x="5462588" y="2686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stCxn id="62498" idx="1"/>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8"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8113" y="2289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6988" y="251142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0" name="TextBox 25"/>
          <p:cNvSpPr txBox="1">
            <a:spLocks noChangeArrowheads="1"/>
          </p:cNvSpPr>
          <p:nvPr/>
        </p:nvSpPr>
        <p:spPr bwMode="auto">
          <a:xfrm>
            <a:off x="5272088" y="2686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2501"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288" y="3003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2" name="TextBox 27"/>
          <p:cNvSpPr txBox="1">
            <a:spLocks noChangeArrowheads="1"/>
          </p:cNvSpPr>
          <p:nvPr/>
        </p:nvSpPr>
        <p:spPr bwMode="auto">
          <a:xfrm>
            <a:off x="1276350" y="3306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2503" name="TextBox 28"/>
          <p:cNvSpPr txBox="1">
            <a:spLocks noChangeArrowheads="1"/>
          </p:cNvSpPr>
          <p:nvPr/>
        </p:nvSpPr>
        <p:spPr bwMode="auto">
          <a:xfrm>
            <a:off x="6367463" y="1993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2504" name="TextBox 29"/>
          <p:cNvSpPr txBox="1">
            <a:spLocks noChangeArrowheads="1"/>
          </p:cNvSpPr>
          <p:nvPr/>
        </p:nvSpPr>
        <p:spPr bwMode="auto">
          <a:xfrm>
            <a:off x="6376988" y="3292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2505" name="TextBox 30"/>
          <p:cNvSpPr txBox="1">
            <a:spLocks noChangeArrowheads="1"/>
          </p:cNvSpPr>
          <p:nvPr/>
        </p:nvSpPr>
        <p:spPr bwMode="auto">
          <a:xfrm>
            <a:off x="3633788" y="222567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2506" name="TextBox 31"/>
          <p:cNvSpPr txBox="1">
            <a:spLocks noChangeArrowheads="1"/>
          </p:cNvSpPr>
          <p:nvPr/>
        </p:nvSpPr>
        <p:spPr bwMode="auto">
          <a:xfrm>
            <a:off x="4695825" y="2554288"/>
            <a:ext cx="4587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3" name="Straight Connector 32"/>
          <p:cNvCxnSpPr>
            <a:stCxn id="62499" idx="0"/>
          </p:cNvCxnSpPr>
          <p:nvPr/>
        </p:nvCxnSpPr>
        <p:spPr bwMode="auto">
          <a:xfrm flipV="1">
            <a:off x="5453063" y="2255838"/>
            <a:ext cx="1587"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08" name="Rectangle 33"/>
          <p:cNvSpPr>
            <a:spLocks noChangeArrowheads="1"/>
          </p:cNvSpPr>
          <p:nvPr/>
        </p:nvSpPr>
        <p:spPr bwMode="auto">
          <a:xfrm>
            <a:off x="1038225" y="2144713"/>
            <a:ext cx="379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0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0" y="2201863"/>
            <a:ext cx="4968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a:stCxn id="62493" idx="1"/>
            <a:endCxn id="62509" idx="3"/>
          </p:cNvCxnSpPr>
          <p:nvPr/>
        </p:nvCxnSpPr>
        <p:spPr bwMode="auto">
          <a:xfrm flipH="1">
            <a:off x="1138238" y="2424113"/>
            <a:ext cx="43497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1" name="Rectangle 36"/>
          <p:cNvSpPr>
            <a:spLocks noChangeArrowheads="1"/>
          </p:cNvSpPr>
          <p:nvPr/>
        </p:nvSpPr>
        <p:spPr bwMode="auto">
          <a:xfrm>
            <a:off x="1038225" y="2889250"/>
            <a:ext cx="379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0" y="2944813"/>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a:stCxn id="62495" idx="1"/>
            <a:endCxn id="62512" idx="3"/>
          </p:cNvCxnSpPr>
          <p:nvPr/>
        </p:nvCxnSpPr>
        <p:spPr bwMode="auto">
          <a:xfrm flipH="1">
            <a:off x="1138238" y="3167063"/>
            <a:ext cx="4349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4" name="Rectangle 39"/>
          <p:cNvSpPr>
            <a:spLocks noChangeArrowheads="1"/>
          </p:cNvSpPr>
          <p:nvPr/>
        </p:nvSpPr>
        <p:spPr bwMode="auto">
          <a:xfrm>
            <a:off x="7337425" y="2152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5"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1588" y="220503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6" name="Rectangle 41"/>
          <p:cNvSpPr>
            <a:spLocks noChangeArrowheads="1"/>
          </p:cNvSpPr>
          <p:nvPr/>
        </p:nvSpPr>
        <p:spPr bwMode="auto">
          <a:xfrm>
            <a:off x="7351713" y="2892425"/>
            <a:ext cx="379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7"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5875" y="2947988"/>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8"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6800" y="1541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9" name="TextBox 44"/>
          <p:cNvSpPr txBox="1">
            <a:spLocks noChangeArrowheads="1"/>
          </p:cNvSpPr>
          <p:nvPr/>
        </p:nvSpPr>
        <p:spPr bwMode="auto">
          <a:xfrm>
            <a:off x="5695950" y="236061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0" name="TextBox 45"/>
          <p:cNvSpPr txBox="1">
            <a:spLocks noChangeArrowheads="1"/>
          </p:cNvSpPr>
          <p:nvPr/>
        </p:nvSpPr>
        <p:spPr bwMode="auto">
          <a:xfrm>
            <a:off x="5703888" y="287655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1" name="Rectangle 46"/>
          <p:cNvSpPr>
            <a:spLocks noChangeArrowheads="1"/>
          </p:cNvSpPr>
          <p:nvPr/>
        </p:nvSpPr>
        <p:spPr bwMode="auto">
          <a:xfrm>
            <a:off x="5126038" y="2000250"/>
            <a:ext cx="850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252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1938" y="1690688"/>
            <a:ext cx="358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3" name="TextBox 48"/>
          <p:cNvSpPr txBox="1">
            <a:spLocks noChangeArrowheads="1"/>
          </p:cNvSpPr>
          <p:nvPr/>
        </p:nvSpPr>
        <p:spPr bwMode="auto">
          <a:xfrm>
            <a:off x="2570163" y="2819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2524" name="TextBox 49"/>
          <p:cNvSpPr txBox="1">
            <a:spLocks noChangeArrowheads="1"/>
          </p:cNvSpPr>
          <p:nvPr/>
        </p:nvSpPr>
        <p:spPr bwMode="auto">
          <a:xfrm>
            <a:off x="3606800" y="2587625"/>
            <a:ext cx="592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2525" name="TextBox 50"/>
          <p:cNvSpPr txBox="1">
            <a:spLocks noChangeArrowheads="1"/>
          </p:cNvSpPr>
          <p:nvPr/>
        </p:nvSpPr>
        <p:spPr bwMode="auto">
          <a:xfrm>
            <a:off x="2582863" y="2155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2" name="Oval 51"/>
          <p:cNvSpPr/>
          <p:nvPr/>
        </p:nvSpPr>
        <p:spPr>
          <a:xfrm>
            <a:off x="2874963" y="2427288"/>
            <a:ext cx="828675"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2527"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3863" y="2511425"/>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8" name="TextBox 53"/>
          <p:cNvSpPr txBox="1">
            <a:spLocks noChangeArrowheads="1"/>
          </p:cNvSpPr>
          <p:nvPr/>
        </p:nvSpPr>
        <p:spPr bwMode="auto">
          <a:xfrm>
            <a:off x="3130550" y="2686050"/>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2529" name="Rectangle 54"/>
          <p:cNvSpPr>
            <a:spLocks noChangeArrowheads="1"/>
          </p:cNvSpPr>
          <p:nvPr/>
        </p:nvSpPr>
        <p:spPr bwMode="auto">
          <a:xfrm>
            <a:off x="265113" y="2243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2530" name="Rectangle 55"/>
          <p:cNvSpPr>
            <a:spLocks noChangeArrowheads="1"/>
          </p:cNvSpPr>
          <p:nvPr/>
        </p:nvSpPr>
        <p:spPr bwMode="auto">
          <a:xfrm>
            <a:off x="265113" y="2989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extLst>
      <p:ext uri="{BB962C8B-B14F-4D97-AF65-F5344CB8AC3E}">
        <p14:creationId xmlns:p14="http://schemas.microsoft.com/office/powerpoint/2010/main" val="3061401065"/>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Remote Network Routing Table Entries</a:t>
            </a:r>
          </a:p>
        </p:txBody>
      </p:sp>
      <p:cxnSp>
        <p:nvCxnSpPr>
          <p:cNvPr id="4" name="Straight Connector 3"/>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2774950" y="3438525"/>
            <a:ext cx="307975" cy="360363"/>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1385888" y="3436938"/>
            <a:ext cx="1296987" cy="3603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3157538" y="3436938"/>
            <a:ext cx="846137" cy="3603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4500563" y="3436938"/>
            <a:ext cx="1727200" cy="3603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6300788" y="3436938"/>
            <a:ext cx="1008062" cy="3603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400925" y="3436938"/>
            <a:ext cx="1223963" cy="3603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395288" y="3436938"/>
            <a:ext cx="504825" cy="360362"/>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4522" name="TextBox 12"/>
          <p:cNvSpPr txBox="1">
            <a:spLocks noChangeArrowheads="1"/>
          </p:cNvSpPr>
          <p:nvPr/>
        </p:nvSpPr>
        <p:spPr bwMode="auto">
          <a:xfrm>
            <a:off x="395288" y="3436938"/>
            <a:ext cx="84248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D       10.1.1.0/24 [90/2170112] via 209.165.200.226, 00:00:05, Serial0/0/0</a:t>
            </a:r>
          </a:p>
        </p:txBody>
      </p:sp>
      <p:graphicFrame>
        <p:nvGraphicFramePr>
          <p:cNvPr id="14" name="Table 13"/>
          <p:cNvGraphicFramePr>
            <a:graphicFrameLocks noGrp="1"/>
          </p:cNvGraphicFramePr>
          <p:nvPr/>
        </p:nvGraphicFramePr>
        <p:xfrm>
          <a:off x="420688" y="4013200"/>
          <a:ext cx="8399462" cy="2595565"/>
        </p:xfrm>
        <a:graphic>
          <a:graphicData uri="http://schemas.openxmlformats.org/drawingml/2006/table">
            <a:tbl>
              <a:tblPr firstRow="1" bandRow="1">
                <a:tableStyleId>{2D5ABB26-0587-4C30-8999-92F81FD0307C}</a:tableStyleId>
              </a:tblPr>
              <a:tblGrid>
                <a:gridCol w="958167"/>
                <a:gridCol w="7441295"/>
              </a:tblGrid>
              <a:tr h="370795">
                <a:tc>
                  <a:txBody>
                    <a:bodyPr/>
                    <a:lstStyle/>
                    <a:p>
                      <a:pPr algn="ctr"/>
                      <a:r>
                        <a:rPr lang="en-CA" sz="1800" b="1" dirty="0" smtClean="0"/>
                        <a:t>A</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 (D=EIGRP)</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B</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(remote)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C</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r>
                        <a:rPr lang="en-CA" sz="1600" dirty="0" smtClean="0"/>
                        <a:t>Identifies the administrative distance (trustworthiness) of the route source.</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D</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CA" sz="1600" dirty="0" smtClean="0"/>
                        <a:t>Identifies the metric to reach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E</a:t>
                      </a:r>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CA" sz="1600" dirty="0" smtClean="0"/>
                        <a:t>Identifies the next hop IP address to reach</a:t>
                      </a:r>
                      <a:r>
                        <a:rPr lang="en-CA" sz="1600" baseline="0" dirty="0" smtClean="0"/>
                        <a:t>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F</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CA" sz="1600" dirty="0" smtClean="0"/>
                        <a:t>Identifies the amount of elapsed</a:t>
                      </a:r>
                      <a:r>
                        <a:rPr lang="en-CA" sz="1600" baseline="0" dirty="0" smtClean="0"/>
                        <a:t> </a:t>
                      </a:r>
                      <a:r>
                        <a:rPr lang="en-CA" sz="1600" dirty="0" smtClean="0"/>
                        <a:t>time since the network was discovered.</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G</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outgoing interface on</a:t>
                      </a:r>
                      <a:r>
                        <a:rPr lang="en-CA" sz="1600" baseline="0" dirty="0" smtClean="0"/>
                        <a:t> the router to reach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 name="Straight Connector 14"/>
          <p:cNvCxnSpPr>
            <a:stCxn id="64562" idx="3"/>
            <a:endCxn id="64578" idx="1"/>
          </p:cNvCxnSpPr>
          <p:nvPr/>
        </p:nvCxnSpPr>
        <p:spPr bwMode="auto">
          <a:xfrm>
            <a:off x="7283450" y="2919413"/>
            <a:ext cx="409575" cy="95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4559" idx="3"/>
            <a:endCxn id="64576" idx="3"/>
          </p:cNvCxnSpPr>
          <p:nvPr/>
        </p:nvCxnSpPr>
        <p:spPr bwMode="auto">
          <a:xfrm flipV="1">
            <a:off x="7280275" y="2184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51" name="Freeform 9"/>
          <p:cNvSpPr>
            <a:spLocks/>
          </p:cNvSpPr>
          <p:nvPr/>
        </p:nvSpPr>
        <p:spPr bwMode="auto">
          <a:xfrm>
            <a:off x="3619500" y="2382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p:cNvCxnSpPr>
            <a:stCxn id="64556" idx="1"/>
            <a:endCxn id="64589" idx="0"/>
          </p:cNvCxnSpPr>
          <p:nvPr/>
        </p:nvCxnSpPr>
        <p:spPr bwMode="auto">
          <a:xfrm flipV="1">
            <a:off x="1630363" y="2443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64554" idx="0"/>
            <a:endCxn id="64589" idx="0"/>
          </p:cNvCxnSpPr>
          <p:nvPr/>
        </p:nvCxnSpPr>
        <p:spPr bwMode="auto">
          <a:xfrm>
            <a:off x="1998663" y="2024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4"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0363" y="2024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5" name="TextBox 20"/>
          <p:cNvSpPr txBox="1">
            <a:spLocks noChangeArrowheads="1"/>
          </p:cNvSpPr>
          <p:nvPr/>
        </p:nvSpPr>
        <p:spPr bwMode="auto">
          <a:xfrm>
            <a:off x="1427163" y="1727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4556"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0363" y="2767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a:stCxn id="64562" idx="1"/>
            <a:endCxn id="64561" idx="0"/>
          </p:cNvCxnSpPr>
          <p:nvPr/>
        </p:nvCxnSpPr>
        <p:spPr bwMode="auto">
          <a:xfrm flipH="1" flipV="1">
            <a:off x="5519738" y="2443163"/>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64559" idx="1"/>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263" y="2046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0"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138" y="2268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1" name="TextBox 26"/>
          <p:cNvSpPr txBox="1">
            <a:spLocks noChangeArrowheads="1"/>
          </p:cNvSpPr>
          <p:nvPr/>
        </p:nvSpPr>
        <p:spPr bwMode="auto">
          <a:xfrm>
            <a:off x="5329238"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4562"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8438" y="27622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TextBox 28"/>
          <p:cNvSpPr txBox="1">
            <a:spLocks noChangeArrowheads="1"/>
          </p:cNvSpPr>
          <p:nvPr/>
        </p:nvSpPr>
        <p:spPr bwMode="auto">
          <a:xfrm>
            <a:off x="1335088" y="3065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4564" name="TextBox 29"/>
          <p:cNvSpPr txBox="1">
            <a:spLocks noChangeArrowheads="1"/>
          </p:cNvSpPr>
          <p:nvPr/>
        </p:nvSpPr>
        <p:spPr bwMode="auto">
          <a:xfrm>
            <a:off x="6424613" y="1752600"/>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4565" name="TextBox 30"/>
          <p:cNvSpPr txBox="1">
            <a:spLocks noChangeArrowheads="1"/>
          </p:cNvSpPr>
          <p:nvPr/>
        </p:nvSpPr>
        <p:spPr bwMode="auto">
          <a:xfrm>
            <a:off x="6434138" y="3049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4566" name="TextBox 31"/>
          <p:cNvSpPr txBox="1">
            <a:spLocks noChangeArrowheads="1"/>
          </p:cNvSpPr>
          <p:nvPr/>
        </p:nvSpPr>
        <p:spPr bwMode="auto">
          <a:xfrm>
            <a:off x="3690938" y="1982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4567" name="TextBox 32"/>
          <p:cNvSpPr txBox="1">
            <a:spLocks noChangeArrowheads="1"/>
          </p:cNvSpPr>
          <p:nvPr/>
        </p:nvSpPr>
        <p:spPr bwMode="auto">
          <a:xfrm>
            <a:off x="4754563" y="2312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4" name="Straight Connector 33"/>
          <p:cNvCxnSpPr>
            <a:stCxn id="64560" idx="0"/>
          </p:cNvCxnSpPr>
          <p:nvPr/>
        </p:nvCxnSpPr>
        <p:spPr bwMode="auto">
          <a:xfrm flipV="1">
            <a:off x="5511800" y="2012950"/>
            <a:ext cx="1588" cy="255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69" name="Rectangle 34"/>
          <p:cNvSpPr>
            <a:spLocks noChangeArrowheads="1"/>
          </p:cNvSpPr>
          <p:nvPr/>
        </p:nvSpPr>
        <p:spPr bwMode="auto">
          <a:xfrm>
            <a:off x="1095375" y="1901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0"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958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p:cNvCxnSpPr>
            <a:stCxn id="64554" idx="1"/>
            <a:endCxn id="64570" idx="3"/>
          </p:cNvCxnSpPr>
          <p:nvPr/>
        </p:nvCxnSpPr>
        <p:spPr bwMode="auto">
          <a:xfrm flipH="1">
            <a:off x="1196975" y="218122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2" name="Rectangle 37"/>
          <p:cNvSpPr>
            <a:spLocks noChangeArrowheads="1"/>
          </p:cNvSpPr>
          <p:nvPr/>
        </p:nvSpPr>
        <p:spPr bwMode="auto">
          <a:xfrm>
            <a:off x="1095375" y="2646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703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p:cNvCxnSpPr>
            <a:stCxn id="64556" idx="1"/>
            <a:endCxn id="64573" idx="3"/>
          </p:cNvCxnSpPr>
          <p:nvPr/>
        </p:nvCxnSpPr>
        <p:spPr bwMode="auto">
          <a:xfrm flipH="1">
            <a:off x="1196975" y="2924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5" name="Rectangle 40"/>
          <p:cNvSpPr>
            <a:spLocks noChangeArrowheads="1"/>
          </p:cNvSpPr>
          <p:nvPr/>
        </p:nvSpPr>
        <p:spPr bwMode="auto">
          <a:xfrm>
            <a:off x="7394575" y="1909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6"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962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77" name="Rectangle 42"/>
          <p:cNvSpPr>
            <a:spLocks noChangeArrowheads="1"/>
          </p:cNvSpPr>
          <p:nvPr/>
        </p:nvSpPr>
        <p:spPr bwMode="auto">
          <a:xfrm>
            <a:off x="7408863" y="2649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8"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706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9"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3950" y="1298575"/>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0" name="TextBox 45"/>
          <p:cNvSpPr txBox="1">
            <a:spLocks noChangeArrowheads="1"/>
          </p:cNvSpPr>
          <p:nvPr/>
        </p:nvSpPr>
        <p:spPr bwMode="auto">
          <a:xfrm>
            <a:off x="5754688" y="2117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1" name="TextBox 46"/>
          <p:cNvSpPr txBox="1">
            <a:spLocks noChangeArrowheads="1"/>
          </p:cNvSpPr>
          <p:nvPr/>
        </p:nvSpPr>
        <p:spPr bwMode="auto">
          <a:xfrm>
            <a:off x="5761038" y="2633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2" name="Rectangle 47"/>
          <p:cNvSpPr>
            <a:spLocks noChangeArrowheads="1"/>
          </p:cNvSpPr>
          <p:nvPr/>
        </p:nvSpPr>
        <p:spPr bwMode="auto">
          <a:xfrm>
            <a:off x="5184775" y="17573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458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675" y="1447800"/>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4" name="TextBox 49"/>
          <p:cNvSpPr txBox="1">
            <a:spLocks noChangeArrowheads="1"/>
          </p:cNvSpPr>
          <p:nvPr/>
        </p:nvSpPr>
        <p:spPr bwMode="auto">
          <a:xfrm>
            <a:off x="2627313" y="2576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4585" name="TextBox 50"/>
          <p:cNvSpPr txBox="1">
            <a:spLocks noChangeArrowheads="1"/>
          </p:cNvSpPr>
          <p:nvPr/>
        </p:nvSpPr>
        <p:spPr bwMode="auto">
          <a:xfrm>
            <a:off x="3665538" y="2346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4586" name="TextBox 51"/>
          <p:cNvSpPr txBox="1">
            <a:spLocks noChangeArrowheads="1"/>
          </p:cNvSpPr>
          <p:nvPr/>
        </p:nvSpPr>
        <p:spPr bwMode="auto">
          <a:xfrm>
            <a:off x="2640013" y="1912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3" name="Oval 52"/>
          <p:cNvSpPr/>
          <p:nvPr/>
        </p:nvSpPr>
        <p:spPr>
          <a:xfrm>
            <a:off x="2932113" y="2184400"/>
            <a:ext cx="830262" cy="577850"/>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4588"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2600" y="2268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9" name="TextBox 54"/>
          <p:cNvSpPr txBox="1">
            <a:spLocks noChangeArrowheads="1"/>
          </p:cNvSpPr>
          <p:nvPr/>
        </p:nvSpPr>
        <p:spPr bwMode="auto">
          <a:xfrm>
            <a:off x="3187700"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4590" name="Rectangle 55"/>
          <p:cNvSpPr>
            <a:spLocks noChangeArrowheads="1"/>
          </p:cNvSpPr>
          <p:nvPr/>
        </p:nvSpPr>
        <p:spPr bwMode="auto">
          <a:xfrm>
            <a:off x="323850" y="2000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4591" name="Rectangle 56"/>
          <p:cNvSpPr>
            <a:spLocks noChangeArrowheads="1"/>
          </p:cNvSpPr>
          <p:nvPr/>
        </p:nvSpPr>
        <p:spPr bwMode="auto">
          <a:xfrm>
            <a:off x="323850" y="2746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extLst>
      <p:ext uri="{BB962C8B-B14F-4D97-AF65-F5344CB8AC3E}">
        <p14:creationId xmlns:p14="http://schemas.microsoft.com/office/powerpoint/2010/main" val="692903124"/>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Directly Connected Routes</a:t>
            </a:r>
            <a:r>
              <a:rPr lang="en-US" dirty="0" smtClean="0"/>
              <a:t/>
            </a:r>
            <a:br>
              <a:rPr lang="en-US" dirty="0" smtClean="0"/>
            </a:br>
            <a:r>
              <a:rPr lang="en-US" dirty="0" smtClean="0"/>
              <a:t>Directly Connected IPv6 Example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59481" y="1442585"/>
            <a:ext cx="8221662" cy="4437062"/>
          </a:xfrm>
        </p:spPr>
        <p:txBody>
          <a:bodyPr/>
          <a:lstStyle/>
          <a:p>
            <a:pPr>
              <a:defRPr/>
            </a:pPr>
            <a:r>
              <a:rPr lang="en-US" dirty="0" smtClean="0"/>
              <a:t>The show ipv6 route command shows the ipv6 networks and routes installed in the routing table</a:t>
            </a:r>
          </a:p>
          <a:p>
            <a:pPr>
              <a:defRPr/>
            </a:pPr>
            <a:endParaRPr lang="en-US" dirty="0" smtClean="0"/>
          </a:p>
          <a:p>
            <a:pPr>
              <a:defRPr/>
            </a:pPr>
            <a:endParaRPr lang="en-US" dirty="0" smtClean="0"/>
          </a:p>
          <a:p>
            <a:pPr marL="0" indent="0" eaLnBrk="1" hangingPunct="1">
              <a:buFont typeface="Wingdings" pitchFamily="2" charset="2"/>
              <a:buNone/>
              <a:defRPr/>
            </a:pPr>
            <a:endParaRPr lang="en-US" dirty="0" smtClean="0">
              <a:cs typeface="Arial" charset="0"/>
            </a:endParaRPr>
          </a:p>
        </p:txBody>
      </p:sp>
      <p:pic>
        <p:nvPicPr>
          <p:cNvPr id="6146" name="Picture 2"/>
          <p:cNvPicPr>
            <a:picLocks noChangeAspect="1" noChangeArrowheads="1"/>
          </p:cNvPicPr>
          <p:nvPr/>
        </p:nvPicPr>
        <p:blipFill>
          <a:blip r:embed="rId3" cstate="print"/>
          <a:srcRect l="48971" t="33929" r="18567" b="12996"/>
          <a:stretch>
            <a:fillRect/>
          </a:stretch>
        </p:blipFill>
        <p:spPr bwMode="auto">
          <a:xfrm>
            <a:off x="1603828" y="2162454"/>
            <a:ext cx="6110514" cy="4376231"/>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Statically Learned Routes </a:t>
            </a:r>
            <a:r>
              <a:rPr lang="en-US" dirty="0" smtClean="0"/>
              <a:t/>
            </a:r>
            <a:br>
              <a:rPr lang="en-US" dirty="0" smtClean="0"/>
            </a:br>
            <a:r>
              <a:rPr lang="en-US" dirty="0" smtClean="0"/>
              <a:t>Static Routes</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59480" y="1442585"/>
            <a:ext cx="8345033" cy="4914672"/>
          </a:xfrm>
        </p:spPr>
        <p:txBody>
          <a:bodyPr/>
          <a:lstStyle/>
          <a:p>
            <a:pPr>
              <a:defRPr/>
            </a:pPr>
            <a:r>
              <a:rPr lang="en-US" dirty="0" smtClean="0">
                <a:solidFill>
                  <a:srgbClr val="FF0000"/>
                </a:solidFill>
              </a:rPr>
              <a:t>Manually</a:t>
            </a:r>
            <a:r>
              <a:rPr lang="en-US" dirty="0" smtClean="0"/>
              <a:t> configured </a:t>
            </a:r>
          </a:p>
          <a:p>
            <a:pPr>
              <a:defRPr/>
            </a:pPr>
            <a:r>
              <a:rPr lang="en-US" dirty="0" smtClean="0"/>
              <a:t>Define an explicit path between two networking devices.</a:t>
            </a:r>
          </a:p>
          <a:p>
            <a:pPr>
              <a:defRPr/>
            </a:pPr>
            <a:r>
              <a:rPr lang="en-US" dirty="0" smtClean="0"/>
              <a:t>Must be </a:t>
            </a:r>
            <a:r>
              <a:rPr lang="en-US" dirty="0" smtClean="0">
                <a:solidFill>
                  <a:srgbClr val="FF0000"/>
                </a:solidFill>
              </a:rPr>
              <a:t>manually</a:t>
            </a:r>
            <a:r>
              <a:rPr lang="en-US" dirty="0" smtClean="0"/>
              <a:t> updated if the topology changes.</a:t>
            </a:r>
          </a:p>
          <a:p>
            <a:pPr>
              <a:defRPr/>
            </a:pPr>
            <a:r>
              <a:rPr lang="en-US" dirty="0" smtClean="0"/>
              <a:t>Benefits include improved security and control of resources.</a:t>
            </a:r>
          </a:p>
          <a:p>
            <a:pPr>
              <a:defRPr/>
            </a:pPr>
            <a:r>
              <a:rPr lang="en-US" dirty="0" smtClean="0"/>
              <a:t>Static route to a specific network. </a:t>
            </a:r>
          </a:p>
          <a:p>
            <a:pPr lvl="1">
              <a:defRPr/>
            </a:pPr>
            <a:r>
              <a:rPr lang="en-US" b="1" dirty="0" smtClean="0"/>
              <a:t>ip route</a:t>
            </a:r>
            <a:r>
              <a:rPr lang="en-US" i="1" dirty="0" smtClean="0"/>
              <a:t>networkmask</a:t>
            </a:r>
            <a:r>
              <a:rPr lang="en-US" b="1" dirty="0" smtClean="0"/>
              <a:t> {</a:t>
            </a:r>
            <a:r>
              <a:rPr lang="en-US" i="1" dirty="0" smtClean="0"/>
              <a:t>next-hop-ip</a:t>
            </a:r>
            <a:r>
              <a:rPr lang="en-US" b="1" dirty="0" smtClean="0"/>
              <a:t> | </a:t>
            </a:r>
            <a:r>
              <a:rPr lang="en-US" i="1" dirty="0" smtClean="0"/>
              <a:t>exit-intf</a:t>
            </a:r>
            <a:r>
              <a:rPr lang="en-US" b="1" dirty="0" smtClean="0"/>
              <a:t>}</a:t>
            </a:r>
            <a:endParaRPr lang="en-US" dirty="0" smtClean="0"/>
          </a:p>
          <a:p>
            <a:pPr>
              <a:defRPr/>
            </a:pPr>
            <a:r>
              <a:rPr lang="en-US" dirty="0" smtClean="0">
                <a:solidFill>
                  <a:srgbClr val="FF0000"/>
                </a:solidFill>
              </a:rPr>
              <a:t>Default Static Route </a:t>
            </a:r>
            <a:r>
              <a:rPr lang="en-US" dirty="0" smtClean="0"/>
              <a:t>used when the routing table does not contain a path for a destination network.</a:t>
            </a:r>
          </a:p>
          <a:p>
            <a:pPr lvl="1">
              <a:defRPr/>
            </a:pPr>
            <a:r>
              <a:rPr lang="en-US" dirty="0" smtClean="0"/>
              <a:t>ip route 0.0.0.0 0.0.0.0 {</a:t>
            </a:r>
            <a:r>
              <a:rPr lang="en-US" i="1" dirty="0" smtClean="0"/>
              <a:t>exit-intf</a:t>
            </a:r>
            <a:r>
              <a:rPr lang="en-US" dirty="0" smtClean="0"/>
              <a:t> | </a:t>
            </a:r>
            <a:r>
              <a:rPr lang="en-US" i="1" dirty="0" smtClean="0"/>
              <a:t>next-hop-ip</a:t>
            </a:r>
            <a:endParaRPr lang="en-US" dirty="0" smtClean="0"/>
          </a:p>
          <a:p>
            <a:pPr lvl="1">
              <a:defRPr/>
            </a:pPr>
            <a:endParaRPr lang="en-US" dirty="0" smtClean="0"/>
          </a:p>
          <a:p>
            <a:pPr marL="0" indent="0" eaLnBrk="1" hangingPunct="1">
              <a:buFont typeface="Wingdings" pitchFamily="2" charset="2"/>
              <a:buNone/>
              <a:defRPr/>
            </a:pPr>
            <a:endParaRPr lang="en-US" dirty="0"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Statically Learned Routes </a:t>
            </a:r>
            <a:r>
              <a:rPr lang="en-US" dirty="0" smtClean="0"/>
              <a:t/>
            </a:r>
            <a:br>
              <a:rPr lang="en-US" dirty="0" smtClean="0"/>
            </a:br>
            <a:r>
              <a:rPr lang="en-US" dirty="0" smtClean="0"/>
              <a:t>Static Routes Example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59481" y="1442585"/>
            <a:ext cx="8221662" cy="4437062"/>
          </a:xfrm>
        </p:spPr>
        <p:txBody>
          <a:bodyPr/>
          <a:lstStyle/>
          <a:p>
            <a:pPr lvl="1">
              <a:defRPr/>
            </a:pPr>
            <a:endParaRPr lang="en-US" dirty="0" smtClean="0"/>
          </a:p>
          <a:p>
            <a:pPr marL="0" indent="0" eaLnBrk="1" hangingPunct="1">
              <a:buFont typeface="Wingdings" pitchFamily="2" charset="2"/>
              <a:buNone/>
              <a:defRPr/>
            </a:pPr>
            <a:endParaRPr lang="en-US" dirty="0" smtClean="0">
              <a:cs typeface="Arial" charset="0"/>
            </a:endParaRPr>
          </a:p>
        </p:txBody>
      </p:sp>
      <p:pic>
        <p:nvPicPr>
          <p:cNvPr id="7170" name="Picture 2"/>
          <p:cNvPicPr>
            <a:picLocks noChangeAspect="1" noChangeArrowheads="1"/>
          </p:cNvPicPr>
          <p:nvPr/>
        </p:nvPicPr>
        <p:blipFill>
          <a:blip r:embed="rId3" cstate="print"/>
          <a:srcRect l="48748" t="33929" r="18790" b="14484"/>
          <a:stretch>
            <a:fillRect/>
          </a:stretch>
        </p:blipFill>
        <p:spPr bwMode="auto">
          <a:xfrm>
            <a:off x="1799771" y="1596572"/>
            <a:ext cx="5341258" cy="4772258"/>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870857"/>
          </a:xfrm>
        </p:spPr>
        <p:txBody>
          <a:bodyPr/>
          <a:lstStyle/>
          <a:p>
            <a:r>
              <a:rPr lang="en-US" dirty="0" smtClean="0"/>
              <a:t>Routers use specialized ports and network interface cards to interconnect to other networks</a:t>
            </a:r>
          </a:p>
        </p:txBody>
      </p:sp>
      <p:sp>
        <p:nvSpPr>
          <p:cNvPr id="5" name="Title 4"/>
          <p:cNvSpPr>
            <a:spLocks noGrp="1"/>
          </p:cNvSpPr>
          <p:nvPr>
            <p:ph type="title"/>
          </p:nvPr>
        </p:nvSpPr>
        <p:spPr>
          <a:xfrm>
            <a:off x="655638" y="537256"/>
            <a:ext cx="8145462" cy="838200"/>
          </a:xfrm>
        </p:spPr>
        <p:txBody>
          <a:bodyPr/>
          <a:lstStyle/>
          <a:p>
            <a:r>
              <a:rPr lang="en-US" sz="1800" dirty="0" smtClean="0"/>
              <a:t>Functions of a Router</a:t>
            </a:r>
            <a:r>
              <a:rPr lang="en-US" dirty="0" smtClean="0"/>
              <a:t/>
            </a:r>
            <a:br>
              <a:rPr lang="en-US" dirty="0" smtClean="0"/>
            </a:br>
            <a:r>
              <a:rPr lang="en-US" dirty="0" smtClean="0"/>
              <a:t>Routers are Computers</a:t>
            </a:r>
            <a:endParaRPr lang="en-US" dirty="0"/>
          </a:p>
        </p:txBody>
      </p:sp>
      <p:pic>
        <p:nvPicPr>
          <p:cNvPr id="2050" name="Picture 2"/>
          <p:cNvPicPr>
            <a:picLocks noChangeAspect="1" noChangeArrowheads="1"/>
          </p:cNvPicPr>
          <p:nvPr/>
        </p:nvPicPr>
        <p:blipFill>
          <a:blip r:embed="rId3" cstate="print"/>
          <a:srcRect l="47522" t="29636" r="18120" b="14683"/>
          <a:stretch>
            <a:fillRect/>
          </a:stretch>
        </p:blipFill>
        <p:spPr bwMode="auto">
          <a:xfrm>
            <a:off x="468084" y="2323887"/>
            <a:ext cx="7424059" cy="4258401"/>
          </a:xfrm>
          <a:prstGeom prst="rect">
            <a:avLst/>
          </a:prstGeom>
          <a:noFill/>
          <a:ln w="9525">
            <a:noFill/>
            <a:miter lim="800000"/>
            <a:headEnd/>
            <a:tailEnd/>
          </a:ln>
        </p:spPr>
      </p:pic>
      <p:sp>
        <p:nvSpPr>
          <p:cNvPr id="2" name="TextBox 1"/>
          <p:cNvSpPr txBox="1"/>
          <p:nvPr/>
        </p:nvSpPr>
        <p:spPr>
          <a:xfrm>
            <a:off x="6083531" y="2220685"/>
            <a:ext cx="2582758" cy="424732"/>
          </a:xfrm>
          <a:prstGeom prst="rect">
            <a:avLst/>
          </a:prstGeom>
          <a:solidFill>
            <a:srgbClr val="FF0000"/>
          </a:solidFill>
        </p:spPr>
        <p:txBody>
          <a:bodyPr wrap="none" rtlCol="0">
            <a:spAutoFit/>
          </a:bodyPr>
          <a:lstStyle/>
          <a:p>
            <a:r>
              <a:rPr lang="en-IE" dirty="0" smtClean="0">
                <a:solidFill>
                  <a:schemeClr val="bg1"/>
                </a:solidFill>
              </a:rPr>
              <a:t>LAN Connections</a:t>
            </a:r>
            <a:endParaRPr lang="en-IE" dirty="0">
              <a:solidFill>
                <a:schemeClr val="bg1"/>
              </a:solidFill>
            </a:endParaRPr>
          </a:p>
        </p:txBody>
      </p:sp>
      <p:sp>
        <p:nvSpPr>
          <p:cNvPr id="6" name="TextBox 5"/>
          <p:cNvSpPr txBox="1"/>
          <p:nvPr/>
        </p:nvSpPr>
        <p:spPr>
          <a:xfrm>
            <a:off x="1603461" y="2939142"/>
            <a:ext cx="2689967" cy="424732"/>
          </a:xfrm>
          <a:prstGeom prst="rect">
            <a:avLst/>
          </a:prstGeom>
          <a:solidFill>
            <a:srgbClr val="FF0000"/>
          </a:solidFill>
        </p:spPr>
        <p:txBody>
          <a:bodyPr wrap="none" rtlCol="0">
            <a:spAutoFit/>
          </a:bodyPr>
          <a:lstStyle/>
          <a:p>
            <a:r>
              <a:rPr lang="en-IE" dirty="0" smtClean="0">
                <a:solidFill>
                  <a:schemeClr val="bg1"/>
                </a:solidFill>
              </a:rPr>
              <a:t>WAN Connections</a:t>
            </a:r>
            <a:endParaRPr lang="en-IE"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Statically Learned Routes </a:t>
            </a:r>
            <a:r>
              <a:rPr lang="en-US" dirty="0" smtClean="0"/>
              <a:t/>
            </a:r>
            <a:br>
              <a:rPr lang="en-US" dirty="0" smtClean="0"/>
            </a:br>
            <a:r>
              <a:rPr lang="en-US" dirty="0" smtClean="0"/>
              <a:t>Static IPv6 Routes Example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59481" y="1442585"/>
            <a:ext cx="8221662" cy="4437062"/>
          </a:xfrm>
        </p:spPr>
        <p:txBody>
          <a:bodyPr/>
          <a:lstStyle/>
          <a:p>
            <a:pPr lvl="1">
              <a:defRPr/>
            </a:pPr>
            <a:endParaRPr lang="en-US" dirty="0" smtClean="0"/>
          </a:p>
          <a:p>
            <a:pPr marL="0" indent="0" eaLnBrk="1" hangingPunct="1">
              <a:buFont typeface="Wingdings" pitchFamily="2" charset="2"/>
              <a:buNone/>
              <a:defRPr/>
            </a:pPr>
            <a:endParaRPr lang="en-US" dirty="0" smtClean="0">
              <a:cs typeface="Arial" charset="0"/>
            </a:endParaRPr>
          </a:p>
        </p:txBody>
      </p:sp>
      <p:pic>
        <p:nvPicPr>
          <p:cNvPr id="8195" name="Picture 3"/>
          <p:cNvPicPr>
            <a:picLocks noChangeAspect="1" noChangeArrowheads="1"/>
          </p:cNvPicPr>
          <p:nvPr/>
        </p:nvPicPr>
        <p:blipFill>
          <a:blip r:embed="rId3" cstate="print"/>
          <a:srcRect l="48438" t="34276" r="18765" b="34375"/>
          <a:stretch>
            <a:fillRect/>
          </a:stretch>
        </p:blipFill>
        <p:spPr bwMode="auto">
          <a:xfrm>
            <a:off x="2365829" y="1407885"/>
            <a:ext cx="4267200" cy="2293257"/>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l="48885" t="55903" r="18542" b="21478"/>
          <a:stretch>
            <a:fillRect/>
          </a:stretch>
        </p:blipFill>
        <p:spPr bwMode="auto">
          <a:xfrm>
            <a:off x="2438400" y="3831771"/>
            <a:ext cx="4238172" cy="1654629"/>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l="48996" t="58184" r="18431" b="23859"/>
          <a:stretch>
            <a:fillRect/>
          </a:stretch>
        </p:blipFill>
        <p:spPr bwMode="auto">
          <a:xfrm>
            <a:off x="2452915" y="5355772"/>
            <a:ext cx="4238172" cy="131354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l="48303" t="41667" r="16335" b="15873"/>
          <a:stretch>
            <a:fillRect/>
          </a:stretch>
        </p:blipFill>
        <p:spPr bwMode="auto">
          <a:xfrm>
            <a:off x="1346200" y="2735941"/>
            <a:ext cx="5947229" cy="4014849"/>
          </a:xfrm>
          <a:prstGeom prst="rect">
            <a:avLst/>
          </a:prstGeom>
          <a:noFill/>
          <a:ln w="9525">
            <a:noFill/>
            <a:miter lim="800000"/>
            <a:headEnd/>
            <a:tailEnd/>
          </a:ln>
        </p:spPr>
      </p:pic>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Dynamic Routing Protocols</a:t>
            </a:r>
            <a:r>
              <a:rPr lang="en-US" dirty="0" smtClean="0"/>
              <a:t/>
            </a:r>
            <a:br>
              <a:rPr lang="en-US" dirty="0" smtClean="0"/>
            </a:br>
            <a:r>
              <a:rPr lang="en-US" dirty="0" smtClean="0"/>
              <a:t>Dynamic Routing</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15938" y="1428071"/>
            <a:ext cx="8221662" cy="4437062"/>
          </a:xfrm>
        </p:spPr>
        <p:txBody>
          <a:bodyPr/>
          <a:lstStyle/>
          <a:p>
            <a:pPr>
              <a:defRPr/>
            </a:pPr>
            <a:r>
              <a:rPr lang="en-US" dirty="0" smtClean="0"/>
              <a:t> Used by routers to share information </a:t>
            </a:r>
            <a:r>
              <a:rPr lang="en-US" dirty="0" smtClean="0">
                <a:solidFill>
                  <a:srgbClr val="FF0000"/>
                </a:solidFill>
              </a:rPr>
              <a:t>automatically</a:t>
            </a:r>
            <a:r>
              <a:rPr lang="en-US" dirty="0" smtClean="0"/>
              <a:t> about the reachability and status of remote networks.</a:t>
            </a:r>
          </a:p>
          <a:p>
            <a:pPr>
              <a:defRPr/>
            </a:pPr>
            <a:r>
              <a:rPr lang="en-US" dirty="0" smtClean="0">
                <a:cs typeface="Arial" charset="0"/>
              </a:rPr>
              <a:t>Performs</a:t>
            </a:r>
            <a:r>
              <a:rPr lang="en-US" dirty="0" smtClean="0"/>
              <a:t> network discovery and maintaining routing tables.</a:t>
            </a:r>
            <a:endParaRPr lang="en-US" dirty="0"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Dynamic Routing Protocols</a:t>
            </a:r>
            <a:r>
              <a:rPr lang="en-US" dirty="0" smtClean="0"/>
              <a:t/>
            </a:r>
            <a:br>
              <a:rPr lang="en-US" dirty="0" smtClean="0"/>
            </a:br>
            <a:r>
              <a:rPr lang="en-US" dirty="0" smtClean="0"/>
              <a:t>IPv4 Routing Protocols</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15938" y="1428071"/>
            <a:ext cx="8221662" cy="4437062"/>
          </a:xfrm>
        </p:spPr>
        <p:txBody>
          <a:bodyPr/>
          <a:lstStyle/>
          <a:p>
            <a:r>
              <a:rPr lang="en-US" dirty="0" smtClean="0"/>
              <a:t> Cisco ISR routers can support a variety of dynamic IPv4 routing protocols including:</a:t>
            </a:r>
          </a:p>
          <a:p>
            <a:pPr marL="719138" indent="-360363">
              <a:buFont typeface="+mj-lt"/>
              <a:buAutoNum type="arabicPeriod"/>
            </a:pPr>
            <a:r>
              <a:rPr lang="en-US" b="1" dirty="0" smtClean="0">
                <a:solidFill>
                  <a:srgbClr val="FF0000"/>
                </a:solidFill>
              </a:rPr>
              <a:t>EIGRP</a:t>
            </a:r>
            <a:r>
              <a:rPr lang="en-US" b="1" dirty="0" smtClean="0"/>
              <a:t> –</a:t>
            </a:r>
            <a:r>
              <a:rPr lang="en-US" dirty="0" smtClean="0"/>
              <a:t> Enhanced Interior Gateway Routing Protocol</a:t>
            </a:r>
          </a:p>
          <a:p>
            <a:pPr marL="719138" indent="-360363">
              <a:buFont typeface="+mj-lt"/>
              <a:buAutoNum type="arabicPeriod"/>
            </a:pPr>
            <a:r>
              <a:rPr lang="en-US" b="1" dirty="0" smtClean="0">
                <a:solidFill>
                  <a:srgbClr val="FF0000"/>
                </a:solidFill>
              </a:rPr>
              <a:t>OSPF</a:t>
            </a:r>
            <a:r>
              <a:rPr lang="en-US" b="1" dirty="0" smtClean="0"/>
              <a:t> –</a:t>
            </a:r>
            <a:r>
              <a:rPr lang="en-US" dirty="0" smtClean="0"/>
              <a:t> Open Shortest Path First</a:t>
            </a:r>
          </a:p>
          <a:p>
            <a:pPr marL="719138" indent="-360363">
              <a:buFont typeface="+mj-lt"/>
              <a:buAutoNum type="arabicPeriod"/>
            </a:pPr>
            <a:r>
              <a:rPr lang="en-US" b="1" dirty="0" smtClean="0">
                <a:solidFill>
                  <a:srgbClr val="FF0000"/>
                </a:solidFill>
              </a:rPr>
              <a:t>IS-IS</a:t>
            </a:r>
            <a:r>
              <a:rPr lang="en-US" b="1" dirty="0" smtClean="0"/>
              <a:t> –</a:t>
            </a:r>
            <a:r>
              <a:rPr lang="en-US" dirty="0" smtClean="0"/>
              <a:t> Intermediate System-to-Intermediate System</a:t>
            </a:r>
          </a:p>
          <a:p>
            <a:pPr marL="719138" indent="-360363">
              <a:buFont typeface="+mj-lt"/>
              <a:buAutoNum type="arabicPeriod"/>
            </a:pPr>
            <a:r>
              <a:rPr lang="en-US" b="1" dirty="0" smtClean="0">
                <a:solidFill>
                  <a:srgbClr val="FF0000"/>
                </a:solidFill>
              </a:rPr>
              <a:t>RIP</a:t>
            </a:r>
            <a:r>
              <a:rPr lang="en-US" b="1" dirty="0" smtClean="0"/>
              <a:t> –</a:t>
            </a:r>
            <a:r>
              <a:rPr lang="en-US" dirty="0" smtClean="0"/>
              <a:t> Routing Information Protocol</a:t>
            </a:r>
          </a:p>
          <a:p>
            <a:pPr>
              <a:buNone/>
              <a:defRPr/>
            </a:pPr>
            <a:endParaRPr lang="en-US" dirty="0"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eaLnBrk="1" hangingPunct="1">
              <a:defRPr/>
            </a:pPr>
            <a:r>
              <a:rPr lang="en-US" sz="1800" dirty="0" smtClean="0"/>
              <a:t>Dynamic Routing Protocols</a:t>
            </a:r>
            <a:r>
              <a:rPr lang="en-US" dirty="0" smtClean="0"/>
              <a:t/>
            </a:r>
            <a:br>
              <a:rPr lang="en-US" dirty="0" smtClean="0"/>
            </a:br>
            <a:r>
              <a:rPr lang="en-US" dirty="0" smtClean="0"/>
              <a:t>IPv6 Routing Protocols</a:t>
            </a:r>
            <a:endParaRPr lang="en-US" dirty="0" smtClean="0">
              <a:solidFill>
                <a:schemeClr val="accent5">
                  <a:lumMod val="75000"/>
                </a:schemeClr>
              </a:solidFill>
              <a:cs typeface="Arial" pitchFamily="34" charset="0"/>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0" name="Rectangle 3"/>
          <p:cNvSpPr>
            <a:spLocks noGrp="1" noChangeArrowheads="1"/>
          </p:cNvSpPr>
          <p:nvPr>
            <p:ph idx="1"/>
          </p:nvPr>
        </p:nvSpPr>
        <p:spPr>
          <a:xfrm>
            <a:off x="515938" y="1428071"/>
            <a:ext cx="8221662" cy="4437062"/>
          </a:xfrm>
        </p:spPr>
        <p:txBody>
          <a:bodyPr/>
          <a:lstStyle/>
          <a:p>
            <a:r>
              <a:rPr lang="en-US" dirty="0" smtClean="0"/>
              <a:t> Cisco ISR routers can support a variety of dynamic IPv6 routing protocols including:</a:t>
            </a:r>
          </a:p>
          <a:p>
            <a:pPr marL="719138" indent="-447675">
              <a:buFont typeface="+mj-lt"/>
              <a:buAutoNum type="arabicPeriod"/>
            </a:pPr>
            <a:r>
              <a:rPr lang="en-US" dirty="0" smtClean="0">
                <a:solidFill>
                  <a:srgbClr val="FF0000"/>
                </a:solidFill>
              </a:rPr>
              <a:t>RIPng</a:t>
            </a:r>
            <a:r>
              <a:rPr lang="en-US" dirty="0" smtClean="0"/>
              <a:t> (RIP next generation)</a:t>
            </a:r>
          </a:p>
          <a:p>
            <a:pPr marL="719138" indent="-447675">
              <a:buFont typeface="+mj-lt"/>
              <a:buAutoNum type="arabicPeriod"/>
            </a:pPr>
            <a:r>
              <a:rPr lang="en-US" b="1" dirty="0" smtClean="0">
                <a:solidFill>
                  <a:srgbClr val="FF0000"/>
                </a:solidFill>
              </a:rPr>
              <a:t>OSPF v3</a:t>
            </a:r>
            <a:endParaRPr lang="en-US" dirty="0" smtClean="0">
              <a:solidFill>
                <a:srgbClr val="FF0000"/>
              </a:solidFill>
            </a:endParaRPr>
          </a:p>
          <a:p>
            <a:pPr marL="719138" indent="-447675">
              <a:buFont typeface="+mj-lt"/>
              <a:buAutoNum type="arabicPeriod"/>
            </a:pPr>
            <a:r>
              <a:rPr lang="en-US" dirty="0" smtClean="0">
                <a:solidFill>
                  <a:srgbClr val="FF0000"/>
                </a:solidFill>
              </a:rPr>
              <a:t>EIGRP for IPv6</a:t>
            </a:r>
          </a:p>
          <a:p>
            <a:pPr marL="719138" indent="-447675">
              <a:buFont typeface="+mj-lt"/>
              <a:buAutoNum type="arabicPeriod"/>
            </a:pPr>
            <a:r>
              <a:rPr lang="en-US" dirty="0" smtClean="0">
                <a:solidFill>
                  <a:srgbClr val="FF0000"/>
                </a:solidFill>
              </a:rPr>
              <a:t>MP-BGP4</a:t>
            </a:r>
            <a:r>
              <a:rPr lang="en-US" dirty="0" smtClean="0"/>
              <a:t> (Multicast Protocol-Border Gateway Protocol)</a:t>
            </a:r>
          </a:p>
          <a:p>
            <a:pPr marL="719138" indent="-447675">
              <a:buFont typeface="+mj-lt"/>
              <a:buAutoNum type="arabicPeriod"/>
              <a:defRPr/>
            </a:pPr>
            <a:endParaRPr lang="en-US" dirty="0"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n-US" dirty="0"/>
          </a:p>
        </p:txBody>
      </p:sp>
      <p:pic>
        <p:nvPicPr>
          <p:cNvPr id="3072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870857"/>
          </a:xfrm>
        </p:spPr>
        <p:txBody>
          <a:bodyPr/>
          <a:lstStyle/>
          <a:p>
            <a:r>
              <a:rPr lang="en-US" dirty="0" smtClean="0"/>
              <a:t>Routers can connect multiple networks. </a:t>
            </a:r>
          </a:p>
          <a:p>
            <a:r>
              <a:rPr lang="en-US" dirty="0" smtClean="0"/>
              <a:t>Routers have </a:t>
            </a:r>
            <a:r>
              <a:rPr lang="en-US" dirty="0" smtClean="0">
                <a:solidFill>
                  <a:srgbClr val="FF0000"/>
                </a:solidFill>
              </a:rPr>
              <a:t>multiple interfaces</a:t>
            </a:r>
            <a:r>
              <a:rPr lang="en-US" dirty="0" smtClean="0"/>
              <a:t>, each on a </a:t>
            </a:r>
            <a:r>
              <a:rPr lang="en-US" dirty="0" smtClean="0">
                <a:solidFill>
                  <a:srgbClr val="FF0000"/>
                </a:solidFill>
              </a:rPr>
              <a:t>different IP network</a:t>
            </a:r>
            <a:r>
              <a:rPr lang="en-US" dirty="0" smtClean="0"/>
              <a:t>.</a:t>
            </a:r>
          </a:p>
        </p:txBody>
      </p:sp>
      <p:sp>
        <p:nvSpPr>
          <p:cNvPr id="5" name="Title 4"/>
          <p:cNvSpPr>
            <a:spLocks noGrp="1"/>
          </p:cNvSpPr>
          <p:nvPr>
            <p:ph type="title"/>
          </p:nvPr>
        </p:nvSpPr>
        <p:spPr>
          <a:xfrm>
            <a:off x="655638" y="537256"/>
            <a:ext cx="8145462" cy="838200"/>
          </a:xfrm>
        </p:spPr>
        <p:txBody>
          <a:bodyPr/>
          <a:lstStyle/>
          <a:p>
            <a:r>
              <a:rPr lang="en-US" sz="1800" dirty="0" smtClean="0"/>
              <a:t>Functions of a Router</a:t>
            </a:r>
            <a:r>
              <a:rPr lang="en-US" dirty="0" smtClean="0"/>
              <a:t/>
            </a:r>
            <a:br>
              <a:rPr lang="en-US" dirty="0" smtClean="0"/>
            </a:br>
            <a:r>
              <a:rPr lang="en-US" dirty="0" smtClean="0"/>
              <a:t>Routers Interconnect Networks</a:t>
            </a:r>
            <a:endParaRPr lang="en-US" dirty="0"/>
          </a:p>
        </p:txBody>
      </p:sp>
      <p:pic>
        <p:nvPicPr>
          <p:cNvPr id="3074" name="Picture 2"/>
          <p:cNvPicPr>
            <a:picLocks noChangeAspect="1" noChangeArrowheads="1"/>
          </p:cNvPicPr>
          <p:nvPr/>
        </p:nvPicPr>
        <p:blipFill>
          <a:blip r:embed="rId3" cstate="print"/>
          <a:srcRect l="47075" t="31548" r="17563" b="14484"/>
          <a:stretch>
            <a:fillRect/>
          </a:stretch>
        </p:blipFill>
        <p:spPr bwMode="auto">
          <a:xfrm>
            <a:off x="3875314" y="2438399"/>
            <a:ext cx="4601028" cy="3947886"/>
          </a:xfrm>
          <a:prstGeom prst="rect">
            <a:avLst/>
          </a:prstGeom>
          <a:noFill/>
          <a:ln w="9525">
            <a:noFill/>
            <a:miter lim="800000"/>
            <a:headEnd/>
            <a:tailEnd/>
          </a:ln>
        </p:spPr>
      </p:pic>
      <p:sp>
        <p:nvSpPr>
          <p:cNvPr id="2" name="Rectangle 1"/>
          <p:cNvSpPr/>
          <p:nvPr/>
        </p:nvSpPr>
        <p:spPr>
          <a:xfrm>
            <a:off x="598714" y="2791322"/>
            <a:ext cx="3200400" cy="2751522"/>
          </a:xfrm>
          <a:prstGeom prst="rect">
            <a:avLst/>
          </a:prstGeom>
        </p:spPr>
        <p:txBody>
          <a:bodyPr wrap="square">
            <a:spAutoFit/>
          </a:bodyPr>
          <a:lstStyle/>
          <a:p>
            <a:pPr marL="342900" indent="-342900" algn="l">
              <a:buClr>
                <a:schemeClr val="bg1">
                  <a:lumMod val="65000"/>
                </a:schemeClr>
              </a:buClr>
              <a:buFont typeface="Wingdings" panose="05000000000000000000" pitchFamily="2" charset="2"/>
              <a:buChar char="§"/>
            </a:pPr>
            <a:r>
              <a:rPr lang="en-IE" dirty="0"/>
              <a:t>When a packet arrives on a router interface, the router uses its </a:t>
            </a:r>
            <a:r>
              <a:rPr lang="en-IE" dirty="0">
                <a:solidFill>
                  <a:srgbClr val="FF0000"/>
                </a:solidFill>
              </a:rPr>
              <a:t>routing table </a:t>
            </a:r>
            <a:r>
              <a:rPr lang="en-IE" dirty="0"/>
              <a:t>to determine how to reach the destination network.</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4891314"/>
          </a:xfrm>
        </p:spPr>
        <p:txBody>
          <a:bodyPr/>
          <a:lstStyle/>
          <a:p>
            <a:r>
              <a:rPr lang="en-US" dirty="0" smtClean="0"/>
              <a:t>Determine the </a:t>
            </a:r>
            <a:r>
              <a:rPr lang="en-US" dirty="0" smtClean="0">
                <a:solidFill>
                  <a:srgbClr val="FF0000"/>
                </a:solidFill>
              </a:rPr>
              <a:t>”best”</a:t>
            </a:r>
            <a:r>
              <a:rPr lang="en-US" dirty="0" smtClean="0"/>
              <a:t> path to send packets</a:t>
            </a:r>
          </a:p>
          <a:p>
            <a:pPr lvl="1"/>
            <a:r>
              <a:rPr lang="en-US" dirty="0" smtClean="0"/>
              <a:t>Uses its routing table to determine path</a:t>
            </a:r>
          </a:p>
          <a:p>
            <a:r>
              <a:rPr lang="en-US" dirty="0" smtClean="0"/>
              <a:t>Forward packets </a:t>
            </a:r>
            <a:r>
              <a:rPr lang="en-US" dirty="0" smtClean="0">
                <a:solidFill>
                  <a:srgbClr val="FF0000"/>
                </a:solidFill>
              </a:rPr>
              <a:t>toward</a:t>
            </a:r>
            <a:r>
              <a:rPr lang="en-US" dirty="0" smtClean="0"/>
              <a:t> their destination</a:t>
            </a:r>
          </a:p>
          <a:p>
            <a:pPr lvl="1"/>
            <a:r>
              <a:rPr lang="en-US" dirty="0" smtClean="0">
                <a:solidFill>
                  <a:srgbClr val="002060"/>
                </a:solidFill>
              </a:rPr>
              <a:t>(Like a Postal sorting Office)</a:t>
            </a:r>
          </a:p>
          <a:p>
            <a:pPr lvl="1"/>
            <a:r>
              <a:rPr lang="en-US" dirty="0" smtClean="0"/>
              <a:t>Forwards packet to interface indicated in routing table.</a:t>
            </a:r>
          </a:p>
          <a:p>
            <a:pPr lvl="1"/>
            <a:r>
              <a:rPr lang="en-US" dirty="0" smtClean="0"/>
              <a:t>Encapsulates the packet and forwards out toward destination.  </a:t>
            </a:r>
          </a:p>
          <a:p>
            <a:r>
              <a:rPr lang="en-US" dirty="0" smtClean="0"/>
              <a:t>Routers use </a:t>
            </a:r>
            <a:r>
              <a:rPr lang="en-US" dirty="0" smtClean="0">
                <a:solidFill>
                  <a:srgbClr val="FF0000"/>
                </a:solidFill>
              </a:rPr>
              <a:t>static routes </a:t>
            </a:r>
            <a:r>
              <a:rPr lang="en-US" dirty="0" smtClean="0"/>
              <a:t>and </a:t>
            </a:r>
            <a:r>
              <a:rPr lang="en-US" dirty="0" smtClean="0">
                <a:solidFill>
                  <a:srgbClr val="FF0000"/>
                </a:solidFill>
              </a:rPr>
              <a:t>dynamic routing protocols</a:t>
            </a:r>
            <a:r>
              <a:rPr lang="en-US" dirty="0" smtClean="0"/>
              <a:t> to learn about remote networks and build their routing tables.</a:t>
            </a:r>
          </a:p>
          <a:p>
            <a:pPr lvl="1"/>
            <a:endParaRPr lang="en-US" dirty="0" smtClean="0"/>
          </a:p>
          <a:p>
            <a:endParaRPr lang="en-US" dirty="0" smtClean="0"/>
          </a:p>
        </p:txBody>
      </p:sp>
      <p:sp>
        <p:nvSpPr>
          <p:cNvPr id="5" name="Title 4"/>
          <p:cNvSpPr>
            <a:spLocks noGrp="1"/>
          </p:cNvSpPr>
          <p:nvPr>
            <p:ph type="title"/>
          </p:nvPr>
        </p:nvSpPr>
        <p:spPr>
          <a:xfrm>
            <a:off x="655638" y="537256"/>
            <a:ext cx="8145462" cy="838200"/>
          </a:xfrm>
        </p:spPr>
        <p:txBody>
          <a:bodyPr/>
          <a:lstStyle/>
          <a:p>
            <a:r>
              <a:rPr lang="en-US" sz="1800" dirty="0" smtClean="0"/>
              <a:t>Functions of a Router</a:t>
            </a:r>
            <a:r>
              <a:rPr lang="en-US" dirty="0" smtClean="0"/>
              <a:t/>
            </a:r>
            <a:br>
              <a:rPr lang="en-US" dirty="0" smtClean="0"/>
            </a:br>
            <a:r>
              <a:rPr lang="en-US" dirty="0" smtClean="0"/>
              <a:t>Routers Choose Best Paths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Functions of a Router</a:t>
            </a:r>
            <a:r>
              <a:rPr lang="en-US" dirty="0"/>
              <a:t/>
            </a:r>
            <a:br>
              <a:rPr lang="en-US" dirty="0"/>
            </a:br>
            <a:r>
              <a:rPr lang="en-US" dirty="0"/>
              <a:t>Routers Choose Best Paths</a:t>
            </a:r>
            <a:endParaRPr lang="en-I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61" y="1752601"/>
            <a:ext cx="8106572" cy="3677329"/>
          </a:xfrm>
          <a:prstGeom prst="rect">
            <a:avLst/>
          </a:prstGeom>
        </p:spPr>
      </p:pic>
      <p:cxnSp>
        <p:nvCxnSpPr>
          <p:cNvPr id="5" name="Straight Arrow Connector 4"/>
          <p:cNvCxnSpPr/>
          <p:nvPr/>
        </p:nvCxnSpPr>
        <p:spPr bwMode="auto">
          <a:xfrm flipV="1">
            <a:off x="3755571" y="3167744"/>
            <a:ext cx="685800" cy="685800"/>
          </a:xfrm>
          <a:prstGeom prst="straightConnector1">
            <a:avLst/>
          </a:prstGeom>
          <a:solidFill>
            <a:schemeClr val="accent1"/>
          </a:solidFill>
          <a:ln w="63500" cap="flat" cmpd="sng" algn="ctr">
            <a:solidFill>
              <a:srgbClr val="CC00CC"/>
            </a:solidFill>
            <a:prstDash val="sysDash"/>
            <a:round/>
            <a:headEnd type="none" w="med" len="med"/>
            <a:tailEnd type="arrow"/>
          </a:ln>
          <a:effectLst/>
        </p:spPr>
      </p:cxnSp>
      <p:cxnSp>
        <p:nvCxnSpPr>
          <p:cNvPr id="8" name="Straight Arrow Connector 7"/>
          <p:cNvCxnSpPr/>
          <p:nvPr/>
        </p:nvCxnSpPr>
        <p:spPr bwMode="auto">
          <a:xfrm>
            <a:off x="3755571" y="4093030"/>
            <a:ext cx="1102038" cy="0"/>
          </a:xfrm>
          <a:prstGeom prst="straightConnector1">
            <a:avLst/>
          </a:prstGeom>
          <a:solidFill>
            <a:schemeClr val="accent1"/>
          </a:solidFill>
          <a:ln w="63500" cap="flat" cmpd="sng" algn="ctr">
            <a:solidFill>
              <a:srgbClr val="CC00CC"/>
            </a:solidFill>
            <a:prstDash val="sysDash"/>
            <a:round/>
            <a:headEnd type="none" w="med" len="med"/>
            <a:tailEnd type="arrow"/>
          </a:ln>
          <a:effectLst/>
        </p:spPr>
      </p:cxnSp>
      <p:cxnSp>
        <p:nvCxnSpPr>
          <p:cNvPr id="10" name="Straight Arrow Connector 9"/>
          <p:cNvCxnSpPr/>
          <p:nvPr/>
        </p:nvCxnSpPr>
        <p:spPr bwMode="auto">
          <a:xfrm>
            <a:off x="3682233" y="4191001"/>
            <a:ext cx="832476" cy="609599"/>
          </a:xfrm>
          <a:prstGeom prst="straightConnector1">
            <a:avLst/>
          </a:prstGeom>
          <a:solidFill>
            <a:schemeClr val="accent1"/>
          </a:solidFill>
          <a:ln w="63500" cap="flat" cmpd="sng" algn="ctr">
            <a:solidFill>
              <a:srgbClr val="CC00CC"/>
            </a:solidFill>
            <a:prstDash val="sysDash"/>
            <a:round/>
            <a:headEnd type="none" w="med" len="med"/>
            <a:tailEnd type="arrow"/>
          </a:ln>
          <a:effectLst/>
        </p:spPr>
      </p:cxnSp>
    </p:spTree>
    <p:extLst>
      <p:ext uri="{BB962C8B-B14F-4D97-AF65-F5344CB8AC3E}">
        <p14:creationId xmlns:p14="http://schemas.microsoft.com/office/powerpoint/2010/main" val="20695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l="38709" t="31548" r="28287" b="17063"/>
          <a:stretch>
            <a:fillRect/>
          </a:stretch>
        </p:blipFill>
        <p:spPr bwMode="auto">
          <a:xfrm>
            <a:off x="3352800" y="1371597"/>
            <a:ext cx="5511800" cy="5154379"/>
          </a:xfrm>
          <a:prstGeom prst="rect">
            <a:avLst/>
          </a:prstGeom>
          <a:noFill/>
          <a:ln w="9525">
            <a:noFill/>
            <a:miter lim="800000"/>
            <a:headEnd/>
            <a:tailEnd/>
          </a:ln>
        </p:spPr>
      </p:pic>
      <p:sp>
        <p:nvSpPr>
          <p:cNvPr id="4" name="Content Placeholder 3"/>
          <p:cNvSpPr>
            <a:spLocks noGrp="1"/>
          </p:cNvSpPr>
          <p:nvPr>
            <p:ph idx="1"/>
          </p:nvPr>
        </p:nvSpPr>
        <p:spPr>
          <a:xfrm>
            <a:off x="307295" y="1393372"/>
            <a:ext cx="3949019" cy="4891314"/>
          </a:xfrm>
        </p:spPr>
        <p:txBody>
          <a:bodyPr/>
          <a:lstStyle/>
          <a:p>
            <a:pPr marL="0" indent="0">
              <a:buNone/>
            </a:pPr>
            <a:r>
              <a:rPr lang="en-IE" sz="2000" b="1" dirty="0"/>
              <a:t>Routers support three packet-forwarding mechanisms:</a:t>
            </a:r>
            <a:endParaRPr lang="en-US" sz="2000" b="1" dirty="0" smtClean="0"/>
          </a:p>
          <a:p>
            <a:pPr marL="457200" indent="-457200">
              <a:buFont typeface="+mj-lt"/>
              <a:buAutoNum type="arabicPeriod"/>
            </a:pPr>
            <a:r>
              <a:rPr lang="en-US" sz="2000" b="1" dirty="0" smtClean="0">
                <a:solidFill>
                  <a:srgbClr val="FF0000"/>
                </a:solidFill>
              </a:rPr>
              <a:t>Process switching</a:t>
            </a:r>
            <a:r>
              <a:rPr lang="en-US" sz="2000" b="1" dirty="0" smtClean="0"/>
              <a:t> </a:t>
            </a:r>
          </a:p>
          <a:p>
            <a:pPr marL="457200" indent="-457200">
              <a:buFont typeface="+mj-lt"/>
              <a:buAutoNum type="arabicPeriod"/>
            </a:pPr>
            <a:r>
              <a:rPr lang="en-US" sz="2000" b="1" dirty="0" smtClean="0">
                <a:solidFill>
                  <a:srgbClr val="FF0000"/>
                </a:solidFill>
              </a:rPr>
              <a:t>Fast switching</a:t>
            </a:r>
            <a:r>
              <a:rPr lang="en-US" sz="2000" b="1" dirty="0" smtClean="0"/>
              <a:t>  </a:t>
            </a:r>
          </a:p>
          <a:p>
            <a:pPr marL="457200" indent="-457200">
              <a:buFont typeface="+mj-lt"/>
              <a:buAutoNum type="arabicPeriod"/>
            </a:pPr>
            <a:r>
              <a:rPr lang="en-US" sz="2000" b="1" dirty="0" smtClean="0">
                <a:solidFill>
                  <a:srgbClr val="FF0000"/>
                </a:solidFill>
              </a:rPr>
              <a:t>Cisco Express Forwarding (CEF) </a:t>
            </a:r>
            <a:endParaRPr lang="en-US" dirty="0" smtClean="0"/>
          </a:p>
        </p:txBody>
      </p:sp>
      <p:sp>
        <p:nvSpPr>
          <p:cNvPr id="5" name="Title 4"/>
          <p:cNvSpPr>
            <a:spLocks noGrp="1"/>
          </p:cNvSpPr>
          <p:nvPr>
            <p:ph type="title"/>
          </p:nvPr>
        </p:nvSpPr>
        <p:spPr>
          <a:xfrm>
            <a:off x="655638" y="537256"/>
            <a:ext cx="8145462" cy="838200"/>
          </a:xfrm>
        </p:spPr>
        <p:txBody>
          <a:bodyPr/>
          <a:lstStyle/>
          <a:p>
            <a:r>
              <a:rPr lang="en-US" sz="1800" dirty="0" smtClean="0"/>
              <a:t>Functions of a Router</a:t>
            </a:r>
            <a:r>
              <a:rPr lang="en-US" dirty="0" smtClean="0"/>
              <a:t/>
            </a:r>
            <a:br>
              <a:rPr lang="en-US" dirty="0" smtClean="0"/>
            </a:br>
            <a:r>
              <a:rPr lang="en-US" dirty="0" smtClean="0"/>
              <a:t> Packet Forwarding Methods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16171</TotalTime>
  <Pages>28</Pages>
  <Words>2941</Words>
  <Application>Microsoft Office PowerPoint</Application>
  <PresentationFormat>On-screen Show (4:3)</PresentationFormat>
  <Paragraphs>657</Paragraphs>
  <Slides>54</Slides>
  <Notes>51</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PPT-TMPLT-WHT_C</vt:lpstr>
      <vt:lpstr>NetAcad-4F_PPT-WHT_060408</vt:lpstr>
      <vt:lpstr>Chapter 4: Routing Concepts</vt:lpstr>
      <vt:lpstr>Functions of a Router Characteristics of a Network</vt:lpstr>
      <vt:lpstr>Functions of a Router Why Routing?</vt:lpstr>
      <vt:lpstr>Functions of a Router Routers are Computers</vt:lpstr>
      <vt:lpstr>Functions of a Router Routers are Computers</vt:lpstr>
      <vt:lpstr>Functions of a Router Routers Interconnect Networks</vt:lpstr>
      <vt:lpstr>Functions of a Router Routers Choose Best Paths</vt:lpstr>
      <vt:lpstr>Functions of a Router Routers Choose Best Paths</vt:lpstr>
      <vt:lpstr>Functions of a Router  Packet Forwarding Methods</vt:lpstr>
      <vt:lpstr>Functions of a Router  Packet Forwarding Method Process Switching</vt:lpstr>
      <vt:lpstr>Functions of a Router  Packet Forwarding Method Process Switching</vt:lpstr>
      <vt:lpstr>Functions of a Router  Packet Forwarding Methods: Fast switching</vt:lpstr>
      <vt:lpstr>Functions of a Router  Packet Forwarding Methods: Fast switching</vt:lpstr>
      <vt:lpstr>Functions of a Router Packet Forwarding Methods: Cisco Express Forwarding (CEF)</vt:lpstr>
      <vt:lpstr>Functions of a Router Packet Forwarding Methods: Cisco Express Forwarding (CEF)</vt:lpstr>
      <vt:lpstr>Connect Devices Connect to a Network</vt:lpstr>
      <vt:lpstr>Connect Devices Default Gateways</vt:lpstr>
      <vt:lpstr>Connect Devices Document Network Addressing</vt:lpstr>
      <vt:lpstr>Connect Devices Enable IP on a Host</vt:lpstr>
      <vt:lpstr>Connect Devices Enable IP on a Host</vt:lpstr>
      <vt:lpstr>Connect Devices Device LEDs</vt:lpstr>
      <vt:lpstr>Connect Devices Console Access</vt:lpstr>
      <vt:lpstr>Basic Settings on a Router  Configure Basic Router Settings </vt:lpstr>
      <vt:lpstr>Basic Settings on a Router   Configure Router Interfaces</vt:lpstr>
      <vt:lpstr>Basic Settings on a Router  Configure an IPv6 Router Interface</vt:lpstr>
      <vt:lpstr>Basic Settings on a Router  Configure a Loopback Interface</vt:lpstr>
      <vt:lpstr>Verify Connectivity of Directly Connected Networks  Verify Interface Settings</vt:lpstr>
      <vt:lpstr>Verify Connectivity of Directly Connected Networks  Verify Interface Settings</vt:lpstr>
      <vt:lpstr>Verify Connectivity of Directly Connected Networks   Filter Show Command Output</vt:lpstr>
      <vt:lpstr>Verify Connectivity of Directly Connected Networks  Command History Feature</vt:lpstr>
      <vt:lpstr>Switching Packets between Networks  Router Switching Functions</vt:lpstr>
      <vt:lpstr>Switching Packets between Networks  Router Switching Functions</vt:lpstr>
      <vt:lpstr>Switching Packets between Networks Send a Packet (1)</vt:lpstr>
      <vt:lpstr>Switching Packets between Networks  Forward to the Next Hop (2)</vt:lpstr>
      <vt:lpstr>Switching Packets between Networks  Packet Routing</vt:lpstr>
      <vt:lpstr>Switching Packets between Networks   Reach the Destination</vt:lpstr>
      <vt:lpstr>Path Determination Routing Decisions</vt:lpstr>
      <vt:lpstr>Path Determination Best Path</vt:lpstr>
      <vt:lpstr>Path Determination Load Balancing</vt:lpstr>
      <vt:lpstr>Path Determination of the route Administrative Distance</vt:lpstr>
      <vt:lpstr>The Routing Table The Routing Table</vt:lpstr>
      <vt:lpstr>The Routing Table Routing Table Sources</vt:lpstr>
      <vt:lpstr>Router Routing Tables Router Packet Forwarding Decision</vt:lpstr>
      <vt:lpstr>Router Routing Tables IPv4 Router Routing Table</vt:lpstr>
      <vt:lpstr>Router Routing Tables Directly Connected Routing Table Entries</vt:lpstr>
      <vt:lpstr>Router Routing Tables Remote Network Routing Table Entries</vt:lpstr>
      <vt:lpstr>Directly Connected Routes Directly Connected IPv6 Example</vt:lpstr>
      <vt:lpstr>Statically Learned Routes  Static Routes</vt:lpstr>
      <vt:lpstr>Statically Learned Routes  Static Routes Example</vt:lpstr>
      <vt:lpstr>Statically Learned Routes  Static IPv6 Routes Example</vt:lpstr>
      <vt:lpstr>Dynamic Routing Protocols Dynamic Routing</vt:lpstr>
      <vt:lpstr>Dynamic Routing Protocols IPv4 Routing Protocols</vt:lpstr>
      <vt:lpstr>Dynamic Routing Protocols IPv6 Routing Protocols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student</cp:lastModifiedBy>
  <cp:revision>1127</cp:revision>
  <cp:lastPrinted>1999-01-27T00:54:54Z</cp:lastPrinted>
  <dcterms:created xsi:type="dcterms:W3CDTF">2006-10-23T15:07:30Z</dcterms:created>
  <dcterms:modified xsi:type="dcterms:W3CDTF">2013-12-18T19:56:15Z</dcterms:modified>
</cp:coreProperties>
</file>